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45">
          <p15:clr>
            <a:srgbClr val="A4A3A4"/>
          </p15:clr>
        </p15:guide>
        <p15:guide id="2" pos="3840">
          <p15:clr>
            <a:srgbClr val="A4A3A4"/>
          </p15:clr>
        </p15:guide>
        <p15:guide id="3" orient="horz" pos="2251">
          <p15:clr>
            <a:srgbClr val="A4A3A4"/>
          </p15:clr>
        </p15:guide>
        <p15:guide id="4" orient="horz" pos="34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65C357-BC8C-4A83-B8A7-EDF242B53E7E}">
  <a:tblStyle styleId="{3665C357-BC8C-4A83-B8A7-EDF242B53E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4"/>
      </p:cViewPr>
      <p:guideLst>
        <p:guide orient="horz" pos="845"/>
        <p:guide pos="3840"/>
        <p:guide orient="horz" pos="2251"/>
        <p:guide orient="horz" pos="34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12d0987ee_1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GB"/>
              <a:t>FE qualifications were also associated with an increased income</a:t>
            </a:r>
            <a:endParaRPr/>
          </a:p>
          <a:p>
            <a:pPr marL="457200" lvl="0" indent="-317500" algn="l" rtl="0">
              <a:spcBef>
                <a:spcPts val="0"/>
              </a:spcBef>
              <a:spcAft>
                <a:spcPts val="0"/>
              </a:spcAft>
              <a:buClr>
                <a:schemeClr val="dk1"/>
              </a:buClr>
              <a:buSzPts val="1400"/>
              <a:buChar char="●"/>
            </a:pPr>
            <a:r>
              <a:rPr lang="en-GB"/>
              <a:t>This was true at each higher level of FE qualification. </a:t>
            </a:r>
            <a:endParaRPr/>
          </a:p>
          <a:p>
            <a:pPr marL="457200" lvl="0" indent="-317500" algn="l" rtl="0">
              <a:spcBef>
                <a:spcPts val="0"/>
              </a:spcBef>
              <a:spcAft>
                <a:spcPts val="0"/>
              </a:spcAft>
              <a:buClr>
                <a:schemeClr val="dk1"/>
              </a:buClr>
              <a:buSzPts val="1400"/>
              <a:buChar char="●"/>
            </a:pPr>
            <a:r>
              <a:rPr lang="en-GB"/>
              <a:t>However, the fragmented nature of the FE system makes value harder to understand and compared to HE, there is less research published and data available. </a:t>
            </a:r>
            <a:endParaRPr/>
          </a:p>
          <a:p>
            <a:pPr marL="457200" lvl="0" indent="-317500" algn="l" rtl="0">
              <a:spcBef>
                <a:spcPts val="0"/>
              </a:spcBef>
              <a:spcAft>
                <a:spcPts val="0"/>
              </a:spcAft>
              <a:buClr>
                <a:schemeClr val="dk1"/>
              </a:buClr>
              <a:buSzPts val="1400"/>
              <a:buChar char="●"/>
            </a:pPr>
            <a:r>
              <a:rPr lang="en-GB"/>
              <a:t>There are large-scale graduate surveys looking at the careers and salaries of recent HE graduates, which provide robust data on their average earning outcomes. </a:t>
            </a:r>
            <a:endParaRPr/>
          </a:p>
          <a:p>
            <a:pPr marL="457200" lvl="0" indent="-317500" algn="l" rtl="0">
              <a:spcBef>
                <a:spcPts val="0"/>
              </a:spcBef>
              <a:spcAft>
                <a:spcPts val="0"/>
              </a:spcAft>
              <a:buClr>
                <a:schemeClr val="dk1"/>
              </a:buClr>
              <a:buSzPts val="1400"/>
              <a:buChar char="●"/>
            </a:pPr>
            <a:r>
              <a:rPr lang="en-GB"/>
              <a:t>The same does not exist in FE, limiting the data we have available. </a:t>
            </a:r>
            <a:endParaRPr/>
          </a:p>
          <a:p>
            <a:pPr marL="0" lvl="0" indent="0" algn="l" rtl="0">
              <a:spcBef>
                <a:spcPts val="0"/>
              </a:spcBef>
              <a:spcAft>
                <a:spcPts val="0"/>
              </a:spcAft>
              <a:buNone/>
            </a:pPr>
            <a:endParaRPr/>
          </a:p>
        </p:txBody>
      </p:sp>
      <p:sp>
        <p:nvSpPr>
          <p:cNvPr id="180" name="Google Shape;180;g2112d0987ee_1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0f43db51a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0f43db51a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Chart shows increased earning (%) by level of qualification. </a:t>
            </a:r>
            <a:endParaRPr/>
          </a:p>
        </p:txBody>
      </p:sp>
      <p:sp>
        <p:nvSpPr>
          <p:cNvPr id="187" name="Google Shape;187;g20f43db51a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f43db51a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0f43db51a4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Chart shows earnings for field of study 5 years after studying in FE for women.</a:t>
            </a:r>
            <a:endParaRPr/>
          </a:p>
          <a:p>
            <a:pPr marL="457200" lvl="0" indent="-317500" algn="l" rtl="0">
              <a:spcBef>
                <a:spcPts val="0"/>
              </a:spcBef>
              <a:spcAft>
                <a:spcPts val="0"/>
              </a:spcAft>
              <a:buSzPts val="1400"/>
              <a:buChar char="●"/>
            </a:pPr>
            <a:r>
              <a:rPr lang="en-GB"/>
              <a:t>Percentage difference in earnings for the field study relative to the average person of similar characteristics who did not study a subject in that field.</a:t>
            </a:r>
            <a:endParaRPr/>
          </a:p>
        </p:txBody>
      </p:sp>
      <p:sp>
        <p:nvSpPr>
          <p:cNvPr id="195" name="Google Shape;195;g20f43db51a4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0f438ab3d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0f438ab3dd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Lots of HE and FE information sources.</a:t>
            </a:r>
            <a:endParaRPr/>
          </a:p>
          <a:p>
            <a:pPr marL="914400" lvl="1" indent="-317500" algn="l" rtl="0">
              <a:spcBef>
                <a:spcPts val="0"/>
              </a:spcBef>
              <a:spcAft>
                <a:spcPts val="0"/>
              </a:spcAft>
              <a:buSzPts val="1400"/>
              <a:buChar char="○"/>
            </a:pPr>
            <a:r>
              <a:rPr lang="en-GB"/>
              <a:t>Some designed to be accessed by young people themselves, and those that support them.</a:t>
            </a:r>
            <a:endParaRPr/>
          </a:p>
          <a:p>
            <a:pPr marL="914400" lvl="1" indent="-317500" algn="l" rtl="0">
              <a:spcBef>
                <a:spcPts val="0"/>
              </a:spcBef>
              <a:spcAft>
                <a:spcPts val="0"/>
              </a:spcAft>
              <a:buSzPts val="1400"/>
              <a:buChar char="○"/>
            </a:pPr>
            <a:r>
              <a:rPr lang="en-GB"/>
              <a:t>Many include information on the labour market value of qualifications.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However information is disparate and not accessible in a centralised format.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Where the data exists it is often not presented in a way that is useful to young people</a:t>
            </a:r>
            <a:endParaRPr/>
          </a:p>
          <a:p>
            <a:pPr marL="914400" lvl="1" indent="-317500" algn="l" rtl="0">
              <a:spcBef>
                <a:spcPts val="0"/>
              </a:spcBef>
              <a:spcAft>
                <a:spcPts val="0"/>
              </a:spcAft>
              <a:buSzPts val="1400"/>
              <a:buChar char="○"/>
            </a:pPr>
            <a:r>
              <a:rPr lang="en-GB"/>
              <a:t>OfS data dashboard and DfE Further education outcomes dashboard contain useful information, but aren’t designed to be accessed by young people</a:t>
            </a:r>
            <a:endParaRPr/>
          </a:p>
          <a:p>
            <a:pPr marL="914400" lvl="1" indent="-317500" algn="l" rtl="0">
              <a:spcBef>
                <a:spcPts val="0"/>
              </a:spcBef>
              <a:spcAft>
                <a:spcPts val="0"/>
              </a:spcAft>
              <a:buSzPts val="1400"/>
              <a:buChar char="○"/>
            </a:pPr>
            <a:r>
              <a:rPr lang="en-GB"/>
              <a:t>Similarly there is academic research into labour market outcomes but it’s unlikely this is widely used by students!</a:t>
            </a:r>
            <a:endParaRPr/>
          </a:p>
          <a:p>
            <a:pPr marL="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GB"/>
              <a:t>UCAS and Discover Uni provide some user-friendly average earnings information, but this is almost all for HE. </a:t>
            </a:r>
            <a:endParaRPr/>
          </a:p>
          <a:p>
            <a:pPr marL="0" lvl="0" indent="0" algn="l" rtl="0">
              <a:spcBef>
                <a:spcPts val="0"/>
              </a:spcBef>
              <a:spcAft>
                <a:spcPts val="0"/>
              </a:spcAft>
              <a:buNone/>
            </a:pPr>
            <a:endParaRPr/>
          </a:p>
        </p:txBody>
      </p:sp>
      <p:sp>
        <p:nvSpPr>
          <p:cNvPr id="203" name="Google Shape;203;g20f438ab3dd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0f438ab3d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0f438ab3d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Conducted 2 surveys to find out what information students access, and what they care about </a:t>
            </a:r>
            <a:endParaRPr/>
          </a:p>
          <a:p>
            <a:pPr marL="457200" lvl="0" indent="-317500" algn="l" rtl="0">
              <a:spcBef>
                <a:spcPts val="0"/>
              </a:spcBef>
              <a:spcAft>
                <a:spcPts val="0"/>
              </a:spcAft>
              <a:buSzPts val="1400"/>
              <a:buChar char="●"/>
            </a:pPr>
            <a:r>
              <a:rPr lang="en-GB"/>
              <a:t>upReach students, having chosen to be part of a programme aimed at increasing their employability, are potentially more likely to have undertaken research into their future career prospects when deciding on their university choice, and are not necessarily representative of students as a whole. </a:t>
            </a:r>
            <a:endParaRPr/>
          </a:p>
          <a:p>
            <a:pPr marL="457200" lvl="0" indent="-317500" algn="l" rtl="0">
              <a:spcBef>
                <a:spcPts val="0"/>
              </a:spcBef>
              <a:spcAft>
                <a:spcPts val="0"/>
              </a:spcAft>
              <a:buSzPts val="1400"/>
              <a:buChar char="●"/>
            </a:pPr>
            <a:r>
              <a:rPr lang="en-GB"/>
              <a:t>While our second survey was open to prospective and current students/learners, as well as alumni, the vast majority of responses were from sixth formers, so that’s what we’ve focused on in the next slides</a:t>
            </a:r>
            <a:endParaRPr/>
          </a:p>
          <a:p>
            <a:pPr marL="914400" lvl="1" indent="-317500" algn="l" rtl="0">
              <a:spcBef>
                <a:spcPts val="0"/>
              </a:spcBef>
              <a:spcAft>
                <a:spcPts val="0"/>
              </a:spcAft>
              <a:buSzPts val="1400"/>
              <a:buChar char="○"/>
            </a:pPr>
            <a:r>
              <a:rPr lang="en-GB"/>
              <a:t>While responses from HE and FE students and alumni were limited in number, the results from these respondents were consistent with our general findings. </a:t>
            </a:r>
            <a:endParaRPr/>
          </a:p>
        </p:txBody>
      </p:sp>
      <p:sp>
        <p:nvSpPr>
          <p:cNvPr id="215" name="Google Shape;215;g20f438ab3dd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0f438ab3dd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0f438ab3dd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Potential salary is not the top concern of most students, but it is important, coming fourth in both surveys </a:t>
            </a:r>
            <a:endParaRPr/>
          </a:p>
          <a:p>
            <a:pPr marL="457200" lvl="0" indent="-317500" algn="l" rtl="0">
              <a:spcBef>
                <a:spcPts val="0"/>
              </a:spcBef>
              <a:spcAft>
                <a:spcPts val="0"/>
              </a:spcAft>
              <a:buSzPts val="1400"/>
              <a:buChar char="●"/>
            </a:pPr>
            <a:r>
              <a:rPr lang="en-GB"/>
              <a:t>After interest in subject, career the qualification may lead to and the quality of the specific course</a:t>
            </a:r>
            <a:endParaRPr/>
          </a:p>
        </p:txBody>
      </p:sp>
      <p:sp>
        <p:nvSpPr>
          <p:cNvPr id="223" name="Google Shape;223;g20f438ab3dd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0f438ab3d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0f438ab3d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Many students don’t know that typical salary information is available. </a:t>
            </a:r>
            <a:endParaRPr/>
          </a:p>
          <a:p>
            <a:pPr marL="457200" lvl="0" indent="-317500" algn="l" rtl="0">
              <a:spcBef>
                <a:spcPts val="0"/>
              </a:spcBef>
              <a:spcAft>
                <a:spcPts val="0"/>
              </a:spcAft>
              <a:buSzPts val="1400"/>
              <a:buChar char="●"/>
            </a:pPr>
            <a:r>
              <a:rPr lang="en-GB"/>
              <a:t>1 in 4 considering a degree didn’t know they could get that information, but it would be an important factor in their decision about what and where to study</a:t>
            </a:r>
            <a:endParaRPr/>
          </a:p>
          <a:p>
            <a:pPr marL="457200" lvl="0" indent="-317500" algn="l" rtl="0">
              <a:spcBef>
                <a:spcPts val="0"/>
              </a:spcBef>
              <a:spcAft>
                <a:spcPts val="0"/>
              </a:spcAft>
              <a:buSzPts val="1400"/>
              <a:buChar char="●"/>
            </a:pPr>
            <a:r>
              <a:rPr lang="en-GB"/>
              <a:t>This increases to 1 in 3 for students considering vocational qualifications</a:t>
            </a:r>
            <a:endParaRPr/>
          </a:p>
          <a:p>
            <a:pPr marL="457200" lvl="0" indent="-317500" algn="l" rtl="0">
              <a:spcBef>
                <a:spcPts val="0"/>
              </a:spcBef>
              <a:spcAft>
                <a:spcPts val="0"/>
              </a:spcAft>
              <a:buSzPts val="1400"/>
              <a:buChar char="●"/>
            </a:pPr>
            <a:r>
              <a:rPr lang="en-GB"/>
              <a:t>Really problematic that between a quarter and a third of students are unable to access information that would influence their decision, particularly when this has the potential to significantly impact their future earnings. </a:t>
            </a:r>
            <a:endParaRPr/>
          </a:p>
          <a:p>
            <a:pPr marL="0" lvl="0" indent="0" algn="l" rtl="0">
              <a:spcBef>
                <a:spcPts val="0"/>
              </a:spcBef>
              <a:spcAft>
                <a:spcPts val="0"/>
              </a:spcAft>
              <a:buNone/>
            </a:pPr>
            <a:endParaRPr/>
          </a:p>
        </p:txBody>
      </p:sp>
      <p:sp>
        <p:nvSpPr>
          <p:cNvPr id="231" name="Google Shape;231;g20f438ab3dd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0f438ab3dd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0f438ab3dd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For those who did access information on typical future salaries, most were looking at that on institutions’ own websites, with many also checking well-known online sources such as UCAS and Prospects which provides job information to students. </a:t>
            </a:r>
            <a:endParaRPr/>
          </a:p>
          <a:p>
            <a:pPr marL="457200" lvl="0" indent="-317500" algn="l" rtl="0">
              <a:spcBef>
                <a:spcPts val="0"/>
              </a:spcBef>
              <a:spcAft>
                <a:spcPts val="0"/>
              </a:spcAft>
              <a:buSzPts val="1400"/>
              <a:buChar char="●"/>
            </a:pPr>
            <a:r>
              <a:rPr lang="en-GB"/>
              <a:t>Interesting that very few were finding out about earning potential from their school or college careers service.</a:t>
            </a:r>
            <a:endParaRPr/>
          </a:p>
        </p:txBody>
      </p:sp>
      <p:sp>
        <p:nvSpPr>
          <p:cNvPr id="239" name="Google Shape;239;g20f438ab3dd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112d0987e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112d0987e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GB" sz="1100"/>
              <a:t>Clear from our work so far that action needs to be taken to make sure prospective students have access to high-quality information on the labour market value of different qualifications</a:t>
            </a:r>
            <a:endParaRPr sz="1100"/>
          </a:p>
          <a:p>
            <a:pPr marL="457200" lvl="0" indent="-298450" algn="l" rtl="0">
              <a:spcBef>
                <a:spcPts val="0"/>
              </a:spcBef>
              <a:spcAft>
                <a:spcPts val="0"/>
              </a:spcAft>
              <a:buClr>
                <a:schemeClr val="dk1"/>
              </a:buClr>
              <a:buSzPts val="1100"/>
              <a:buChar char="●"/>
            </a:pPr>
            <a:r>
              <a:rPr lang="en-GB" sz="1100"/>
              <a:t>Particularly important for students from lower SEB.</a:t>
            </a:r>
            <a:endParaRPr sz="1100"/>
          </a:p>
          <a:p>
            <a:pPr marL="457200" lvl="0" indent="-298450" algn="l" rtl="0">
              <a:spcBef>
                <a:spcPts val="0"/>
              </a:spcBef>
              <a:spcAft>
                <a:spcPts val="0"/>
              </a:spcAft>
              <a:buClr>
                <a:schemeClr val="dk1"/>
              </a:buClr>
              <a:buSzPts val="1100"/>
              <a:buChar char="●"/>
            </a:pPr>
            <a:r>
              <a:rPr lang="en-GB" sz="1100"/>
              <a:t>They are less likely to attend courses with a high value-add, and therefore likely to earn less after graduating. </a:t>
            </a:r>
            <a:endParaRPr sz="1100"/>
          </a:p>
          <a:p>
            <a:pPr marL="457200" lvl="0" indent="-298450" algn="l" rtl="0">
              <a:spcBef>
                <a:spcPts val="0"/>
              </a:spcBef>
              <a:spcAft>
                <a:spcPts val="0"/>
              </a:spcAft>
              <a:buClr>
                <a:schemeClr val="dk1"/>
              </a:buClr>
              <a:buSzPts val="1100"/>
              <a:buChar char="●"/>
            </a:pPr>
            <a:r>
              <a:rPr lang="en-GB" sz="1100"/>
              <a:t>Also less likely to have networks who can help them navigate their choices. </a:t>
            </a:r>
            <a:endParaRPr sz="1100"/>
          </a:p>
          <a:p>
            <a:pPr marL="457200" lvl="0" indent="-298450" algn="l" rtl="0">
              <a:spcBef>
                <a:spcPts val="0"/>
              </a:spcBef>
              <a:spcAft>
                <a:spcPts val="0"/>
              </a:spcAft>
              <a:buClr>
                <a:schemeClr val="dk1"/>
              </a:buClr>
              <a:buSzPts val="1100"/>
              <a:buChar char="●"/>
            </a:pPr>
            <a:r>
              <a:rPr lang="en-GB" sz="1100"/>
              <a:t>Want to discuss these questions with our panel, and hear ideas for you - you’re all experts in this field, and we want to work together to think about the best ways to help young people make good choices. </a:t>
            </a:r>
            <a:endParaRPr sz="1100"/>
          </a:p>
        </p:txBody>
      </p:sp>
      <p:sp>
        <p:nvSpPr>
          <p:cNvPr id="246" name="Google Shape;246;g2112d0987e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12d0987ee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12d0987ee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A year ago, the government published the Inclusive Britain policy paper. </a:t>
            </a:r>
            <a:endParaRPr/>
          </a:p>
          <a:p>
            <a:pPr marL="457200" lvl="0" indent="-317500" algn="l" rtl="0">
              <a:spcBef>
                <a:spcPts val="0"/>
              </a:spcBef>
              <a:spcAft>
                <a:spcPts val="0"/>
              </a:spcAft>
              <a:buSzPts val="1400"/>
              <a:buChar char="●"/>
            </a:pPr>
            <a:r>
              <a:rPr lang="en-GB"/>
              <a:t>Inclusive Britain set out the government’s actions in response to the recommendations made by the Commission on Race and Ethnic Disparities (CRED). </a:t>
            </a:r>
            <a:endParaRPr/>
          </a:p>
          <a:p>
            <a:pPr marL="457200" lvl="0" indent="-317500" algn="l" rtl="0">
              <a:spcBef>
                <a:spcPts val="0"/>
              </a:spcBef>
              <a:spcAft>
                <a:spcPts val="0"/>
              </a:spcAft>
              <a:buSzPts val="1400"/>
              <a:buChar char="●"/>
            </a:pPr>
            <a:r>
              <a:rPr lang="en-GB"/>
              <a:t>One of their actions focused on enhancing social mobility through education choices, which overlapped with a lot of our areas of interest. </a:t>
            </a:r>
            <a:endParaRPr/>
          </a:p>
          <a:p>
            <a:pPr marL="457200" lvl="0" indent="-317500" algn="l" rtl="0">
              <a:spcBef>
                <a:spcPts val="0"/>
              </a:spcBef>
              <a:spcAft>
                <a:spcPts val="0"/>
              </a:spcAft>
              <a:buSzPts val="1400"/>
              <a:buChar char="●"/>
            </a:pPr>
            <a:r>
              <a:rPr lang="en-GB"/>
              <a:t>We therefore committed to take forward this action, and look at investigating and improving the information available to young people about the labour market value of qualifications, hoping to improve their employment prospects.</a:t>
            </a:r>
            <a:endParaRPr/>
          </a:p>
          <a:p>
            <a:pPr marL="0" lvl="0" indent="0" algn="l" rtl="0">
              <a:spcBef>
                <a:spcPts val="0"/>
              </a:spcBef>
              <a:spcAft>
                <a:spcPts val="0"/>
              </a:spcAft>
              <a:buNone/>
            </a:pPr>
            <a:endParaRPr/>
          </a:p>
        </p:txBody>
      </p:sp>
      <p:sp>
        <p:nvSpPr>
          <p:cNvPr id="122" name="Google Shape;122;g2112d0987ee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0f438ab3d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0f438ab3d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Good information on the labour market value of different qualifications is essential.</a:t>
            </a:r>
            <a:endParaRPr/>
          </a:p>
          <a:p>
            <a:pPr marL="457200" lvl="0" indent="-317500" algn="l" rtl="0">
              <a:spcBef>
                <a:spcPts val="0"/>
              </a:spcBef>
              <a:spcAft>
                <a:spcPts val="0"/>
              </a:spcAft>
              <a:buSzPts val="1400"/>
              <a:buChar char="●"/>
            </a:pPr>
            <a:r>
              <a:rPr lang="en-GB"/>
              <a:t>This is important for a number of reasons:</a:t>
            </a:r>
            <a:endParaRPr/>
          </a:p>
          <a:p>
            <a:pPr marL="914400" lvl="1" indent="-317500" algn="l" rtl="0">
              <a:spcBef>
                <a:spcPts val="0"/>
              </a:spcBef>
              <a:spcAft>
                <a:spcPts val="0"/>
              </a:spcAft>
              <a:buSzPts val="1400"/>
              <a:buChar char="○"/>
            </a:pPr>
            <a:r>
              <a:rPr lang="en-GB"/>
              <a:t>Many students enrol on a course at least partly in order to to make themselves more employable and gain access to their chosen career</a:t>
            </a:r>
            <a:endParaRPr/>
          </a:p>
          <a:p>
            <a:pPr marL="914400" lvl="1" indent="-317500" algn="l" rtl="0">
              <a:spcBef>
                <a:spcPts val="0"/>
              </a:spcBef>
              <a:spcAft>
                <a:spcPts val="0"/>
              </a:spcAft>
              <a:buSzPts val="1400"/>
              <a:buChar char="○"/>
            </a:pPr>
            <a:r>
              <a:rPr lang="en-GB"/>
              <a:t>Many courses, particularly in HE, come with a significant cost </a:t>
            </a:r>
            <a:endParaRPr/>
          </a:p>
          <a:p>
            <a:pPr marL="914400" lvl="1" indent="-317500" algn="l" rtl="0">
              <a:spcBef>
                <a:spcPts val="0"/>
              </a:spcBef>
              <a:spcAft>
                <a:spcPts val="0"/>
              </a:spcAft>
              <a:buSzPts val="1400"/>
              <a:buChar char="○"/>
            </a:pPr>
            <a:r>
              <a:rPr lang="en-GB"/>
              <a:t>There are a huge amount of FE and HE qualifications available and more people than ever are going on to FE or HE </a:t>
            </a:r>
            <a:endParaRPr/>
          </a:p>
          <a:p>
            <a:pPr marL="457200" lvl="0" indent="-317500" algn="l" rtl="0">
              <a:spcBef>
                <a:spcPts val="0"/>
              </a:spcBef>
              <a:spcAft>
                <a:spcPts val="0"/>
              </a:spcAft>
              <a:buSzPts val="1400"/>
              <a:buChar char="●"/>
            </a:pPr>
            <a:r>
              <a:rPr lang="en-GB"/>
              <a:t>Of course there are many reasons why someone might choose a course, that aren’t related to how much they might earn! </a:t>
            </a:r>
            <a:endParaRPr/>
          </a:p>
          <a:p>
            <a:pPr marL="457200" lvl="0" indent="-317500" algn="l" rtl="0">
              <a:spcBef>
                <a:spcPts val="0"/>
              </a:spcBef>
              <a:spcAft>
                <a:spcPts val="0"/>
              </a:spcAft>
              <a:buSzPts val="1400"/>
              <a:buChar char="●"/>
            </a:pPr>
            <a:r>
              <a:rPr lang="en-GB"/>
              <a:t>BUT, we need them to be able to make informed decisions</a:t>
            </a:r>
            <a:endParaRPr/>
          </a:p>
          <a:p>
            <a:pPr marL="457200" lvl="0" indent="-317500" algn="l" rtl="0">
              <a:spcBef>
                <a:spcPts val="0"/>
              </a:spcBef>
              <a:spcAft>
                <a:spcPts val="0"/>
              </a:spcAft>
              <a:buSzPts val="1400"/>
              <a:buChar char="●"/>
            </a:pPr>
            <a:r>
              <a:rPr lang="en-GB"/>
              <a:t>Better information benefits everyone, but it’s particularly important to us, as good labour market outcomes have the potential to catapult people into higher earnings, improving social mobility</a:t>
            </a:r>
            <a:endParaRPr/>
          </a:p>
          <a:p>
            <a:pPr marL="457200" lvl="0" indent="-317500" algn="l" rtl="0">
              <a:spcBef>
                <a:spcPts val="0"/>
              </a:spcBef>
              <a:spcAft>
                <a:spcPts val="0"/>
              </a:spcAft>
              <a:buSzPts val="1400"/>
              <a:buChar char="●"/>
            </a:pPr>
            <a:r>
              <a:rPr lang="en-GB"/>
              <a:t>Students from lower socio-economic backgrounds are less likely to have other sources of information to draw on, so it’s essential that this is available to them</a:t>
            </a:r>
            <a:endParaRPr/>
          </a:p>
          <a:p>
            <a:pPr marL="0" lvl="0" indent="0" algn="l" rtl="0">
              <a:spcBef>
                <a:spcPts val="0"/>
              </a:spcBef>
              <a:spcAft>
                <a:spcPts val="0"/>
              </a:spcAft>
              <a:buNone/>
            </a:pPr>
            <a:endParaRPr/>
          </a:p>
        </p:txBody>
      </p:sp>
      <p:sp>
        <p:nvSpPr>
          <p:cNvPr id="130" name="Google Shape;130;g20f438ab3dd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f438ab3dd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f438ab3dd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Char char="●"/>
            </a:pPr>
            <a:r>
              <a:rPr lang="en-GB" sz="1100"/>
              <a:t>In the last year, we’ve taken forward this action in a number of ways:</a:t>
            </a:r>
            <a:endParaRPr sz="1100"/>
          </a:p>
          <a:p>
            <a:pPr marL="914400" lvl="1" indent="-298450" algn="l" rtl="0">
              <a:lnSpc>
                <a:spcPct val="115000"/>
              </a:lnSpc>
              <a:spcBef>
                <a:spcPts val="0"/>
              </a:spcBef>
              <a:spcAft>
                <a:spcPts val="0"/>
              </a:spcAft>
              <a:buSzPts val="1100"/>
              <a:buChar char="○"/>
            </a:pPr>
            <a:r>
              <a:rPr lang="en-GB" sz="1100"/>
              <a:t>Report looking at evidence on the labour market value of different HE and FE qualifications and any links to access for students from lower socio economic backgrounds</a:t>
            </a:r>
            <a:endParaRPr sz="1100"/>
          </a:p>
          <a:p>
            <a:pPr marL="914400" lvl="1" indent="-298450" algn="l" rtl="0">
              <a:lnSpc>
                <a:spcPct val="115000"/>
              </a:lnSpc>
              <a:spcBef>
                <a:spcPts val="0"/>
              </a:spcBef>
              <a:spcAft>
                <a:spcPts val="0"/>
              </a:spcAft>
              <a:buSzPts val="1100"/>
              <a:buChar char="○"/>
            </a:pPr>
            <a:r>
              <a:rPr lang="en-GB" sz="1100"/>
              <a:t>A review of what information is available to students, and how this is presented</a:t>
            </a:r>
            <a:endParaRPr sz="1100"/>
          </a:p>
          <a:p>
            <a:pPr marL="914400" lvl="1" indent="-298450" algn="l" rtl="0">
              <a:lnSpc>
                <a:spcPct val="115000"/>
              </a:lnSpc>
              <a:spcBef>
                <a:spcPts val="0"/>
              </a:spcBef>
              <a:spcAft>
                <a:spcPts val="0"/>
              </a:spcAft>
              <a:buSzPts val="1100"/>
              <a:buChar char="○"/>
            </a:pPr>
            <a:r>
              <a:rPr lang="en-GB" sz="1100"/>
              <a:t>Research into what information students are actually accessing, and what factors influence their decisions about what and where to study</a:t>
            </a:r>
            <a:endParaRPr sz="1100"/>
          </a:p>
          <a:p>
            <a:pPr marL="0" lvl="0" indent="0" algn="l" rtl="0">
              <a:lnSpc>
                <a:spcPct val="115000"/>
              </a:lnSpc>
              <a:spcBef>
                <a:spcPts val="0"/>
              </a:spcBef>
              <a:spcAft>
                <a:spcPts val="0"/>
              </a:spcAft>
              <a:buNone/>
            </a:pPr>
            <a:endParaRPr sz="1100"/>
          </a:p>
        </p:txBody>
      </p:sp>
      <p:sp>
        <p:nvSpPr>
          <p:cNvPr id="137" name="Google Shape;137;g20f438ab3dd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f438ab3d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f438ab3d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Char char="●"/>
            </a:pPr>
            <a:r>
              <a:rPr lang="en-GB" sz="1100"/>
              <a:t>First, we published our initial report on 9th February 2023.</a:t>
            </a:r>
            <a:endParaRPr sz="1100"/>
          </a:p>
          <a:p>
            <a:pPr marL="457200" lvl="0" indent="-298450" algn="l" rtl="0">
              <a:lnSpc>
                <a:spcPct val="115000"/>
              </a:lnSpc>
              <a:spcBef>
                <a:spcPts val="0"/>
              </a:spcBef>
              <a:spcAft>
                <a:spcPts val="0"/>
              </a:spcAft>
              <a:buSzPts val="1100"/>
              <a:buChar char="●"/>
            </a:pPr>
            <a:r>
              <a:rPr lang="en-GB" sz="1100"/>
              <a:t>We looked specifically at earnings by qualification type, subject and institution type.</a:t>
            </a:r>
            <a:endParaRPr sz="1100"/>
          </a:p>
          <a:p>
            <a:pPr marL="457200" lvl="0" indent="-298450" algn="l" rtl="0">
              <a:lnSpc>
                <a:spcPct val="115000"/>
              </a:lnSpc>
              <a:spcBef>
                <a:spcPts val="0"/>
              </a:spcBef>
              <a:spcAft>
                <a:spcPts val="0"/>
              </a:spcAft>
              <a:buSzPts val="1100"/>
              <a:buChar char="●"/>
            </a:pPr>
            <a:r>
              <a:rPr lang="en-GB" sz="1100"/>
              <a:t>The research suggests that, on average, studying a qualification in either HE or FE is associated with increased future earnings. </a:t>
            </a:r>
            <a:endParaRPr sz="1100"/>
          </a:p>
          <a:p>
            <a:pPr marL="457200" lvl="0" indent="-298450" algn="l" rtl="0">
              <a:lnSpc>
                <a:spcPct val="115000"/>
              </a:lnSpc>
              <a:spcBef>
                <a:spcPts val="0"/>
              </a:spcBef>
              <a:spcAft>
                <a:spcPts val="0"/>
              </a:spcAft>
              <a:buSzPts val="1100"/>
              <a:buChar char="●"/>
            </a:pPr>
            <a:r>
              <a:rPr lang="en-GB" sz="1100"/>
              <a:t>The majority of courses also provide positive ‘value-add’ - the difference in future earnings which can be associated with the qualification, rather than other personal factors such as someone’s prior attainment. </a:t>
            </a:r>
            <a:endParaRPr sz="1100"/>
          </a:p>
          <a:p>
            <a:pPr marL="457200" lvl="0" indent="0" algn="l" rtl="0">
              <a:lnSpc>
                <a:spcPct val="115000"/>
              </a:lnSpc>
              <a:spcBef>
                <a:spcPts val="0"/>
              </a:spcBef>
              <a:spcAft>
                <a:spcPts val="0"/>
              </a:spcAft>
              <a:buNone/>
            </a:pPr>
            <a:endParaRPr sz="1100"/>
          </a:p>
          <a:p>
            <a:pPr marL="457200" lvl="0" indent="-298450" algn="l" rtl="0">
              <a:lnSpc>
                <a:spcPct val="115000"/>
              </a:lnSpc>
              <a:spcBef>
                <a:spcPts val="0"/>
              </a:spcBef>
              <a:spcAft>
                <a:spcPts val="0"/>
              </a:spcAft>
              <a:buSzPts val="1100"/>
              <a:buChar char="●"/>
            </a:pPr>
            <a:r>
              <a:rPr lang="en-GB" sz="1100"/>
              <a:t>Focusing on value-add is particularly important - students at a university which accepts pupils with high prior academic attainment may earn more than those from a university with lower entry requirements. However, students with high prior academic attainment may also be likely to go on to have high earnings even without studying at that university, so we need to take this into account. Otherwise we risk attributing high earnings to a university or course, even if it did not provide any additional boost in earnings potential. </a:t>
            </a:r>
            <a:endParaRPr sz="1100"/>
          </a:p>
        </p:txBody>
      </p:sp>
      <p:sp>
        <p:nvSpPr>
          <p:cNvPr id="144" name="Google Shape;144;g20f438ab3d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12d0987ee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GB"/>
              <a:t>Most HE courses offer positive value-add, improving the earning potential of graduates. </a:t>
            </a:r>
            <a:endParaRPr/>
          </a:p>
          <a:p>
            <a:pPr marL="457200" lvl="0" indent="-317500" algn="l" rtl="0">
              <a:spcBef>
                <a:spcPts val="0"/>
              </a:spcBef>
              <a:spcAft>
                <a:spcPts val="0"/>
              </a:spcAft>
              <a:buClr>
                <a:schemeClr val="dk1"/>
              </a:buClr>
              <a:buSzPts val="1400"/>
              <a:buChar char="●"/>
            </a:pPr>
            <a:r>
              <a:rPr lang="en-GB"/>
              <a:t>This can be a really important tool for social mobility, as the gap in earnings between the most and least advantaged state schooled pupils halves between those who went to university. </a:t>
            </a:r>
            <a:endParaRPr/>
          </a:p>
          <a:p>
            <a:pPr marL="457200" lvl="0" indent="-317500" algn="l" rtl="0">
              <a:spcBef>
                <a:spcPts val="0"/>
              </a:spcBef>
              <a:spcAft>
                <a:spcPts val="0"/>
              </a:spcAft>
              <a:buClr>
                <a:schemeClr val="dk1"/>
              </a:buClr>
              <a:buSzPts val="1400"/>
              <a:buChar char="●"/>
            </a:pPr>
            <a:r>
              <a:rPr lang="en-GB"/>
              <a:t>For those who went to a highly selective university, the gap almost disappears. </a:t>
            </a:r>
            <a:endParaRPr/>
          </a:p>
          <a:p>
            <a:pPr marL="457200" lvl="0" indent="-317500" algn="l" rtl="0">
              <a:spcBef>
                <a:spcPts val="0"/>
              </a:spcBef>
              <a:spcAft>
                <a:spcPts val="0"/>
              </a:spcAft>
              <a:buClr>
                <a:schemeClr val="dk1"/>
              </a:buClr>
              <a:buSzPts val="1400"/>
              <a:buChar char="●"/>
            </a:pPr>
            <a:r>
              <a:rPr lang="en-GB"/>
              <a:t>Graduating from a more selective university seems to be a great way for students from lower socio-economic backgrounds to overcome initial disadvantage and catch up to their wealthier peers. </a:t>
            </a:r>
            <a:endParaRPr/>
          </a:p>
          <a:p>
            <a:pPr marL="457200" lvl="0" indent="-317500" algn="l" rtl="0">
              <a:spcBef>
                <a:spcPts val="0"/>
              </a:spcBef>
              <a:spcAft>
                <a:spcPts val="0"/>
              </a:spcAft>
              <a:buClr>
                <a:schemeClr val="dk1"/>
              </a:buClr>
              <a:buSzPts val="1400"/>
              <a:buChar char="●"/>
            </a:pPr>
            <a:r>
              <a:rPr lang="en-GB"/>
              <a:t>There are also a few courses with </a:t>
            </a:r>
            <a:r>
              <a:rPr lang="en-GB" i="1"/>
              <a:t>negative</a:t>
            </a:r>
            <a:r>
              <a:rPr lang="en-GB"/>
              <a:t> value-add, suggesting students would have been better off financially doing another course.  </a:t>
            </a:r>
            <a:endParaRPr/>
          </a:p>
          <a:p>
            <a:pPr marL="0" lvl="0" indent="0" algn="l" rtl="0">
              <a:spcBef>
                <a:spcPts val="0"/>
              </a:spcBef>
              <a:spcAft>
                <a:spcPts val="0"/>
              </a:spcAft>
              <a:buNone/>
            </a:pPr>
            <a:endParaRPr/>
          </a:p>
        </p:txBody>
      </p:sp>
      <p:sp>
        <p:nvSpPr>
          <p:cNvPr id="151" name="Google Shape;151;g2112d0987ee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f438ab3d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0f438ab3dd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However, there is a lot of variation in value-add by institution, with more selective universities generally providing higher value-add</a:t>
            </a:r>
            <a:endParaRPr/>
          </a:p>
          <a:p>
            <a:pPr marL="457200" lvl="0" indent="-317500" algn="l" rtl="0">
              <a:spcBef>
                <a:spcPts val="0"/>
              </a:spcBef>
              <a:spcAft>
                <a:spcPts val="0"/>
              </a:spcAft>
              <a:buSzPts val="1400"/>
              <a:buChar char="●"/>
            </a:pPr>
            <a:r>
              <a:rPr lang="en-GB"/>
              <a:t>Chart shows the percentage value-add in earnings for men aged 29, by institution attended and university type. This is based on 2002 to 2007 GCSE cohorts, conditional on being in sustained employment, and controlling for age, background and prior attainment.</a:t>
            </a:r>
            <a:endParaRPr/>
          </a:p>
          <a:p>
            <a:pPr marL="457200" lvl="0" indent="-317500" algn="l" rtl="0">
              <a:spcBef>
                <a:spcPts val="0"/>
              </a:spcBef>
              <a:spcAft>
                <a:spcPts val="0"/>
              </a:spcAft>
              <a:buSzPts val="1400"/>
              <a:buChar char="●"/>
            </a:pPr>
            <a:r>
              <a:rPr lang="en-GB"/>
              <a:t>Value-add in earnings at the age of 29 ranges from:</a:t>
            </a:r>
            <a:endParaRPr/>
          </a:p>
          <a:p>
            <a:pPr marL="457200" lvl="0" indent="-317500" algn="l" rtl="0">
              <a:spcBef>
                <a:spcPts val="0"/>
              </a:spcBef>
              <a:spcAft>
                <a:spcPts val="0"/>
              </a:spcAft>
              <a:buSzPts val="1400"/>
              <a:buChar char="●"/>
            </a:pPr>
            <a:r>
              <a:rPr lang="en-GB"/>
              <a:t>For men: -16% at Falmouth university to 58% at LSE</a:t>
            </a:r>
            <a:endParaRPr/>
          </a:p>
          <a:p>
            <a:pPr marL="457200" lvl="0" indent="-317500" algn="l" rtl="0">
              <a:spcBef>
                <a:spcPts val="0"/>
              </a:spcBef>
              <a:spcAft>
                <a:spcPts val="0"/>
              </a:spcAft>
              <a:buSzPts val="1400"/>
              <a:buChar char="●"/>
            </a:pPr>
            <a:r>
              <a:rPr lang="en-GB"/>
              <a:t>This graph shows the data for men, but it is broadly similar for women, with value add ranging from -11% at Bolton university to 94% at LSE</a:t>
            </a:r>
            <a:endParaRPr/>
          </a:p>
        </p:txBody>
      </p:sp>
      <p:sp>
        <p:nvSpPr>
          <p:cNvPr id="158" name="Google Shape;158;g20f438ab3dd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0f438ab3dd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0f438ab3dd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a:t>Similarly, there is a lot of variation in value-add by subject. </a:t>
            </a:r>
            <a:endParaRPr/>
          </a:p>
          <a:p>
            <a:pPr marL="457200" lvl="0" indent="-317500" algn="l" rtl="0">
              <a:spcBef>
                <a:spcPts val="0"/>
              </a:spcBef>
              <a:spcAft>
                <a:spcPts val="0"/>
              </a:spcAft>
              <a:buSzPts val="1400"/>
              <a:buChar char="●"/>
            </a:pPr>
            <a:r>
              <a:rPr lang="en-GB"/>
              <a:t>STEM (science, technology, engineering and mathematics) and LEM (law, economics and management) subjects generally have a higher value-add</a:t>
            </a:r>
            <a:endParaRPr/>
          </a:p>
          <a:p>
            <a:pPr marL="457200" lvl="0" indent="-317500" algn="l" rtl="0">
              <a:spcBef>
                <a:spcPts val="0"/>
              </a:spcBef>
              <a:spcAft>
                <a:spcPts val="0"/>
              </a:spcAft>
              <a:buSzPts val="1400"/>
              <a:buChar char="●"/>
            </a:pPr>
            <a:r>
              <a:rPr lang="en-GB"/>
              <a:t>For men: Economics has the highest value-add with 33% higher earnings</a:t>
            </a:r>
            <a:endParaRPr/>
          </a:p>
          <a:p>
            <a:pPr marL="457200" lvl="0" indent="-317500" algn="l" rtl="0">
              <a:spcBef>
                <a:spcPts val="0"/>
              </a:spcBef>
              <a:spcAft>
                <a:spcPts val="0"/>
              </a:spcAft>
              <a:buSzPts val="1400"/>
              <a:buChar char="●"/>
            </a:pPr>
            <a:r>
              <a:rPr lang="en-GB"/>
              <a:t>For women: Medicine has the highest value-add with 75% higher earnings</a:t>
            </a:r>
            <a:endParaRPr/>
          </a:p>
          <a:p>
            <a:pPr marL="457200" lvl="0" indent="-317500" algn="l" rtl="0">
              <a:spcBef>
                <a:spcPts val="0"/>
              </a:spcBef>
              <a:spcAft>
                <a:spcPts val="0"/>
              </a:spcAft>
              <a:buSzPts val="1400"/>
              <a:buChar char="●"/>
            </a:pPr>
            <a:r>
              <a:rPr lang="en-GB"/>
              <a:t>The chart shows earnings differences and estimated returns at age 29 for men by subject, compared to similar individuals who did not attend HE.</a:t>
            </a:r>
            <a:endParaRPr/>
          </a:p>
        </p:txBody>
      </p:sp>
      <p:sp>
        <p:nvSpPr>
          <p:cNvPr id="166" name="Google Shape;166;g20f438ab3dd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f438ab3d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0f438ab3dd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GB"/>
              <a:t>Chart shows analysis done by the SMC showing the relationship between the HESA benchmark and value-add in earnings by university type for men. (NB chart is for men, but chart for women is broadly the same)</a:t>
            </a:r>
            <a:endParaRPr/>
          </a:p>
          <a:p>
            <a:pPr marL="457200" lvl="0" indent="-317500" algn="l" rtl="0">
              <a:spcBef>
                <a:spcPts val="0"/>
              </a:spcBef>
              <a:spcAft>
                <a:spcPts val="0"/>
              </a:spcAft>
              <a:buSzPts val="1400"/>
              <a:buChar char="●"/>
            </a:pPr>
            <a:r>
              <a:rPr lang="en-GB"/>
              <a:t>Most universities which offer high value-add are underperforming against their benchmarks - this means they tend to have fewer students from state schools or low-participation neighbourhoods. </a:t>
            </a:r>
            <a:endParaRPr/>
          </a:p>
          <a:p>
            <a:pPr marL="457200" lvl="0" indent="-317500" algn="l" rtl="0">
              <a:spcBef>
                <a:spcPts val="0"/>
              </a:spcBef>
              <a:spcAft>
                <a:spcPts val="0"/>
              </a:spcAft>
              <a:buSzPts val="1400"/>
              <a:buChar char="●"/>
            </a:pPr>
            <a:r>
              <a:rPr lang="en-GB"/>
              <a:t>At the least selective universities, where value-add was lower, 20 to 30% of students were FSM eligible at age 16. This falls to below 2% in the 10 most selective, where value-add is higher.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GB"/>
              <a:t>If going to university may increase social mobility in terms of earnings, but disadvantaged students are less likely to be able to access universities with higher value-add, this may have social mobility implications.</a:t>
            </a:r>
            <a:endParaRPr/>
          </a:p>
          <a:p>
            <a:pPr marL="457200" lvl="0" indent="-317500" algn="l" rtl="0">
              <a:spcBef>
                <a:spcPts val="0"/>
              </a:spcBef>
              <a:spcAft>
                <a:spcPts val="0"/>
              </a:spcAft>
              <a:buClr>
                <a:schemeClr val="dk1"/>
              </a:buClr>
              <a:buSzPts val="1400"/>
              <a:buChar char="●"/>
            </a:pPr>
            <a:r>
              <a:rPr lang="en-GB"/>
              <a:t>Many of the more selective universities would seem to be hindering social mobility, because students from lower SEB with the required grades are under-represented on their high value-add courses. </a:t>
            </a:r>
            <a:endParaRPr/>
          </a:p>
          <a:p>
            <a:pPr marL="457200" lvl="0" indent="-317500" algn="l" rtl="0">
              <a:spcBef>
                <a:spcPts val="0"/>
              </a:spcBef>
              <a:spcAft>
                <a:spcPts val="0"/>
              </a:spcAft>
              <a:buClr>
                <a:schemeClr val="dk1"/>
              </a:buClr>
              <a:buSzPts val="1400"/>
              <a:buChar char="●"/>
            </a:pPr>
            <a:r>
              <a:rPr lang="en-GB"/>
              <a:t>We need these universities to do more to improve access. </a:t>
            </a:r>
            <a:endParaRPr/>
          </a:p>
          <a:p>
            <a:pPr marL="45720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GB"/>
              <a:t>Also, many courses at less selective universities seem to add little in terms of labour market value, and students from lower SEBs are over-represented here. </a:t>
            </a:r>
            <a:endParaRPr/>
          </a:p>
          <a:p>
            <a:pPr marL="457200" lvl="0" indent="-317500" algn="l" rtl="0">
              <a:spcBef>
                <a:spcPts val="0"/>
              </a:spcBef>
              <a:spcAft>
                <a:spcPts val="0"/>
              </a:spcAft>
              <a:buClr>
                <a:schemeClr val="dk1"/>
              </a:buClr>
              <a:buSzPts val="1400"/>
              <a:buChar char="●"/>
            </a:pPr>
            <a:r>
              <a:rPr lang="en-GB"/>
              <a:t>We need to ensure prospective students are aware of the likely boost to earnings, so they can make an informed choice, before applying.</a:t>
            </a:r>
            <a:endParaRPr/>
          </a:p>
        </p:txBody>
      </p:sp>
      <p:sp>
        <p:nvSpPr>
          <p:cNvPr id="174" name="Google Shape;174;g20f438ab3dd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pic>
        <p:nvPicPr>
          <p:cNvPr id="15" name="Google Shape;15;p2" descr="Social Mobility Commission"/>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 name="Google Shape;16;p2"/>
          <p:cNvSpPr txBox="1">
            <a:spLocks noGrp="1"/>
          </p:cNvSpPr>
          <p:nvPr>
            <p:ph type="ctrTitle"/>
          </p:nvPr>
        </p:nvSpPr>
        <p:spPr>
          <a:xfrm>
            <a:off x="719846" y="3501957"/>
            <a:ext cx="9938426" cy="10179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3400"/>
              <a:buFont typeface="Arial"/>
              <a:buNone/>
              <a:defRPr sz="3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719846" y="4805105"/>
            <a:ext cx="9938426" cy="91475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None/>
              <a:defRPr sz="2400" b="1"/>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sldNum" idx="12"/>
          </p:nvPr>
        </p:nvSpPr>
        <p:spPr>
          <a:xfrm>
            <a:off x="9032081" y="6292644"/>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9" name="Google Shape;19;p2"/>
          <p:cNvSpPr txBox="1">
            <a:spLocks noGrp="1"/>
          </p:cNvSpPr>
          <p:nvPr>
            <p:ph type="body" idx="2"/>
          </p:nvPr>
        </p:nvSpPr>
        <p:spPr>
          <a:xfrm>
            <a:off x="719138" y="6356349"/>
            <a:ext cx="5476875" cy="23018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100000"/>
              </a:lnSpc>
              <a:spcBef>
                <a:spcPts val="600"/>
              </a:spcBef>
              <a:spcAft>
                <a:spcPts val="0"/>
              </a:spcAft>
              <a:buSzPts val="24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eople Profiles ">
  <p:cSld name="4 People Profiles ">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11"/>
          <p:cNvSpPr>
            <a:spLocks noGrp="1"/>
          </p:cNvSpPr>
          <p:nvPr>
            <p:ph type="pic" idx="2"/>
          </p:nvPr>
        </p:nvSpPr>
        <p:spPr>
          <a:xfrm>
            <a:off x="709613" y="1377642"/>
            <a:ext cx="1747837" cy="1989697"/>
          </a:xfrm>
          <a:prstGeom prst="rect">
            <a:avLst/>
          </a:prstGeom>
          <a:noFill/>
          <a:ln>
            <a:noFill/>
          </a:ln>
        </p:spPr>
      </p:sp>
      <p:sp>
        <p:nvSpPr>
          <p:cNvPr id="89" name="Google Shape;89;p11"/>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body" idx="1"/>
          </p:nvPr>
        </p:nvSpPr>
        <p:spPr>
          <a:xfrm>
            <a:off x="2699055" y="1377642"/>
            <a:ext cx="2917837"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b="1"/>
            </a:lvl1pPr>
            <a:lvl2pPr marL="914400" lvl="1" indent="-228600" algn="l">
              <a:lnSpc>
                <a:spcPct val="100000"/>
              </a:lnSpc>
              <a:spcBef>
                <a:spcPts val="300"/>
              </a:spcBef>
              <a:spcAft>
                <a:spcPts val="0"/>
              </a:spcAft>
              <a:buSzPts val="1800"/>
              <a:buNone/>
              <a:defRPr sz="18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1"/>
          <p:cNvSpPr>
            <a:spLocks noGrp="1"/>
          </p:cNvSpPr>
          <p:nvPr>
            <p:ph type="pic" idx="3"/>
          </p:nvPr>
        </p:nvSpPr>
        <p:spPr>
          <a:xfrm>
            <a:off x="6410802" y="1377642"/>
            <a:ext cx="1747837" cy="1989697"/>
          </a:xfrm>
          <a:prstGeom prst="rect">
            <a:avLst/>
          </a:prstGeom>
          <a:noFill/>
          <a:ln>
            <a:noFill/>
          </a:ln>
        </p:spPr>
      </p:sp>
      <p:sp>
        <p:nvSpPr>
          <p:cNvPr id="93" name="Google Shape;93;p11"/>
          <p:cNvSpPr txBox="1">
            <a:spLocks noGrp="1"/>
          </p:cNvSpPr>
          <p:nvPr>
            <p:ph type="body" idx="4"/>
          </p:nvPr>
        </p:nvSpPr>
        <p:spPr>
          <a:xfrm>
            <a:off x="8400244" y="1377642"/>
            <a:ext cx="2917837"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b="1"/>
            </a:lvl1pPr>
            <a:lvl2pPr marL="914400" lvl="1" indent="-228600" algn="l">
              <a:lnSpc>
                <a:spcPct val="100000"/>
              </a:lnSpc>
              <a:spcBef>
                <a:spcPts val="300"/>
              </a:spcBef>
              <a:spcAft>
                <a:spcPts val="0"/>
              </a:spcAft>
              <a:buSzPts val="1800"/>
              <a:buNone/>
              <a:defRPr sz="18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1"/>
          <p:cNvSpPr>
            <a:spLocks noGrp="1"/>
          </p:cNvSpPr>
          <p:nvPr>
            <p:ph type="pic" idx="5"/>
          </p:nvPr>
        </p:nvSpPr>
        <p:spPr>
          <a:xfrm>
            <a:off x="709613" y="3834349"/>
            <a:ext cx="1747837" cy="1989697"/>
          </a:xfrm>
          <a:prstGeom prst="rect">
            <a:avLst/>
          </a:prstGeom>
          <a:noFill/>
          <a:ln>
            <a:noFill/>
          </a:ln>
        </p:spPr>
      </p:sp>
      <p:sp>
        <p:nvSpPr>
          <p:cNvPr id="95" name="Google Shape;95;p11"/>
          <p:cNvSpPr txBox="1">
            <a:spLocks noGrp="1"/>
          </p:cNvSpPr>
          <p:nvPr>
            <p:ph type="body" idx="6"/>
          </p:nvPr>
        </p:nvSpPr>
        <p:spPr>
          <a:xfrm>
            <a:off x="2699055" y="3834349"/>
            <a:ext cx="2917837"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b="1"/>
            </a:lvl1pPr>
            <a:lvl2pPr marL="914400" lvl="1" indent="-228600" algn="l">
              <a:lnSpc>
                <a:spcPct val="100000"/>
              </a:lnSpc>
              <a:spcBef>
                <a:spcPts val="300"/>
              </a:spcBef>
              <a:spcAft>
                <a:spcPts val="0"/>
              </a:spcAft>
              <a:buSzPts val="1800"/>
              <a:buNone/>
              <a:defRPr sz="18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1"/>
          <p:cNvSpPr>
            <a:spLocks noGrp="1"/>
          </p:cNvSpPr>
          <p:nvPr>
            <p:ph type="pic" idx="7"/>
          </p:nvPr>
        </p:nvSpPr>
        <p:spPr>
          <a:xfrm>
            <a:off x="6410802" y="3834349"/>
            <a:ext cx="1747837" cy="1989697"/>
          </a:xfrm>
          <a:prstGeom prst="rect">
            <a:avLst/>
          </a:prstGeom>
          <a:noFill/>
          <a:ln>
            <a:noFill/>
          </a:ln>
        </p:spPr>
      </p:sp>
      <p:sp>
        <p:nvSpPr>
          <p:cNvPr id="97" name="Google Shape;97;p11"/>
          <p:cNvSpPr txBox="1">
            <a:spLocks noGrp="1"/>
          </p:cNvSpPr>
          <p:nvPr>
            <p:ph type="body" idx="8"/>
          </p:nvPr>
        </p:nvSpPr>
        <p:spPr>
          <a:xfrm>
            <a:off x="8400244" y="3834349"/>
            <a:ext cx="2917837"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b="1"/>
            </a:lvl1pPr>
            <a:lvl2pPr marL="914400" lvl="1" indent="-228600" algn="l">
              <a:lnSpc>
                <a:spcPct val="100000"/>
              </a:lnSpc>
              <a:spcBef>
                <a:spcPts val="300"/>
              </a:spcBef>
              <a:spcAft>
                <a:spcPts val="0"/>
              </a:spcAft>
              <a:buSzPts val="1800"/>
              <a:buNone/>
              <a:defRPr sz="18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1"/>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Green">
  <p:cSld name="Two Content Green">
    <p:spTree>
      <p:nvGrpSpPr>
        <p:cNvPr id="1"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1" name="Google Shape;101;p12"/>
          <p:cNvSpPr/>
          <p:nvPr/>
        </p:nvSpPr>
        <p:spPr>
          <a:xfrm>
            <a:off x="2400" y="0"/>
            <a:ext cx="12189600" cy="6858000"/>
          </a:xfrm>
          <a:prstGeom prst="rect">
            <a:avLst/>
          </a:prstGeom>
          <a:solidFill>
            <a:schemeClr val="accent6">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2" name="Google Shape;102;p12"/>
          <p:cNvPicPr preferRelativeResize="0"/>
          <p:nvPr/>
        </p:nvPicPr>
        <p:blipFill rotWithShape="1">
          <a:blip r:embed="rId2">
            <a:alphaModFix/>
          </a:blip>
          <a:srcRect/>
          <a:stretch/>
        </p:blipFill>
        <p:spPr>
          <a:xfrm>
            <a:off x="2400" y="0"/>
            <a:ext cx="12192000" cy="6858000"/>
          </a:xfrm>
          <a:prstGeom prst="rect">
            <a:avLst/>
          </a:prstGeom>
          <a:noFill/>
          <a:ln>
            <a:noFill/>
          </a:ln>
        </p:spPr>
      </p:pic>
      <p:sp>
        <p:nvSpPr>
          <p:cNvPr id="103" name="Google Shape;103;p12"/>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txBox="1">
            <a:spLocks noGrp="1"/>
          </p:cNvSpPr>
          <p:nvPr>
            <p:ph type="body" idx="1"/>
          </p:nvPr>
        </p:nvSpPr>
        <p:spPr>
          <a:xfrm>
            <a:off x="694800" y="1281600"/>
            <a:ext cx="5181600" cy="43513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2"/>
          <p:cNvSpPr txBox="1">
            <a:spLocks noGrp="1"/>
          </p:cNvSpPr>
          <p:nvPr>
            <p:ph type="body" idx="2"/>
          </p:nvPr>
        </p:nvSpPr>
        <p:spPr>
          <a:xfrm>
            <a:off x="6315076" y="1281600"/>
            <a:ext cx="5181600" cy="43513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2"/>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108"/>
        <p:cNvGrpSpPr/>
        <p:nvPr/>
      </p:nvGrpSpPr>
      <p:grpSpPr>
        <a:xfrm>
          <a:off x="0" y="0"/>
          <a:ext cx="0" cy="0"/>
          <a:chOff x="0" y="0"/>
          <a:chExt cx="0" cy="0"/>
        </a:xfrm>
      </p:grpSpPr>
      <p:pic>
        <p:nvPicPr>
          <p:cNvPr id="109" name="Google Shape;109;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0" name="Google Shape;110;p13"/>
          <p:cNvSpPr txBox="1">
            <a:spLocks noGrp="1"/>
          </p:cNvSpPr>
          <p:nvPr>
            <p:ph type="title"/>
          </p:nvPr>
        </p:nvSpPr>
        <p:spPr>
          <a:xfrm>
            <a:off x="710118" y="667461"/>
            <a:ext cx="10786558" cy="721868"/>
          </a:xfrm>
          <a:prstGeom prst="rect">
            <a:avLst/>
          </a:prstGeom>
          <a:noFill/>
          <a:ln>
            <a:noFill/>
          </a:ln>
        </p:spPr>
        <p:txBody>
          <a:bodyPr spcFirstLastPara="1" wrap="square" lIns="0" tIns="0" rIns="0" bIns="0" anchor="t" anchorCtr="0">
            <a:noAutofit/>
          </a:bodyPr>
          <a:lstStyle>
            <a:lvl1pPr lvl="0" algn="l">
              <a:lnSpc>
                <a:spcPct val="100000"/>
              </a:lnSpc>
              <a:spcBef>
                <a:spcPts val="1200"/>
              </a:spcBef>
              <a:spcAft>
                <a:spcPts val="0"/>
              </a:spcAft>
              <a:buClr>
                <a:schemeClr val="dk1"/>
              </a:buClr>
              <a:buSzPts val="2400"/>
              <a:buFont typeface="Arial"/>
              <a:buNone/>
              <a:defRPr b="1"/>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3"/>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3"/>
          <p:cNvSpPr txBox="1">
            <a:spLocks noGrp="1"/>
          </p:cNvSpPr>
          <p:nvPr>
            <p:ph type="body" idx="1"/>
          </p:nvPr>
        </p:nvSpPr>
        <p:spPr>
          <a:xfrm>
            <a:off x="1149577" y="2663006"/>
            <a:ext cx="4946423" cy="29395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sz="1800"/>
            </a:lvl1pPr>
            <a:lvl2pPr marL="914400" lvl="1" indent="-228600" algn="l">
              <a:lnSpc>
                <a:spcPct val="100000"/>
              </a:lnSpc>
              <a:spcBef>
                <a:spcPts val="700"/>
              </a:spcBef>
              <a:spcAft>
                <a:spcPts val="0"/>
              </a:spcAft>
              <a:buSzPts val="24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13"/>
          <p:cNvSpPr txBox="1">
            <a:spLocks noGrp="1"/>
          </p:cNvSpPr>
          <p:nvPr>
            <p:ph type="body" idx="2"/>
          </p:nvPr>
        </p:nvSpPr>
        <p:spPr>
          <a:xfrm>
            <a:off x="6527120" y="2663006"/>
            <a:ext cx="4946423" cy="29395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sz="1800"/>
            </a:lvl1pPr>
            <a:lvl2pPr marL="914400" lvl="1" indent="-228600" algn="l">
              <a:lnSpc>
                <a:spcPct val="100000"/>
              </a:lnSpc>
              <a:spcBef>
                <a:spcPts val="700"/>
              </a:spcBef>
              <a:spcAft>
                <a:spcPts val="0"/>
              </a:spcAft>
              <a:buSzPts val="24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2" name="Google Shape;22;p3"/>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b="0" i="0" u="none" strike="noStrike" cap="none">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 name="Google Shape;27;p4"/>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694800" y="1281600"/>
            <a:ext cx="5181600" cy="43513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body" idx="2"/>
          </p:nvPr>
        </p:nvSpPr>
        <p:spPr>
          <a:xfrm>
            <a:off x="6315076" y="1281600"/>
            <a:ext cx="5181600" cy="43513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4" name="Google Shape;34;p5"/>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695325" y="1279629"/>
            <a:ext cx="10801351" cy="43513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0" name="Google Shape;40;p6"/>
          <p:cNvSpPr txBox="1">
            <a:spLocks noGrp="1"/>
          </p:cNvSpPr>
          <p:nvPr>
            <p:ph type="ctrTitle"/>
          </p:nvPr>
        </p:nvSpPr>
        <p:spPr>
          <a:xfrm>
            <a:off x="719846" y="1142150"/>
            <a:ext cx="9938426" cy="10179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3400"/>
              <a:buFont typeface="Arial"/>
              <a:buNone/>
              <a:defRPr sz="3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subTitle" idx="1"/>
          </p:nvPr>
        </p:nvSpPr>
        <p:spPr>
          <a:xfrm>
            <a:off x="719846" y="2873461"/>
            <a:ext cx="9938426" cy="91475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None/>
              <a:defRPr sz="2400" b="1"/>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 name="Google Shape;42;p6"/>
          <p:cNvSpPr txBox="1">
            <a:spLocks noGrp="1"/>
          </p:cNvSpPr>
          <p:nvPr>
            <p:ph type="sldNum" idx="12"/>
          </p:nvPr>
        </p:nvSpPr>
        <p:spPr>
          <a:xfrm>
            <a:off x="9032081" y="6292644"/>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600">
                <a:solidFill>
                  <a:schemeClr val="dk1"/>
                </a:solidFill>
                <a:latin typeface="Arial"/>
                <a:ea typeface="Arial"/>
                <a:cs typeface="Arial"/>
                <a:sym typeface="Arial"/>
              </a:defRPr>
            </a:lvl1pPr>
            <a:lvl2pPr marL="0" lvl="1" indent="0" algn="r">
              <a:spcBef>
                <a:spcPts val="0"/>
              </a:spcBef>
              <a:buNone/>
              <a:defRPr sz="1600">
                <a:solidFill>
                  <a:schemeClr val="dk1"/>
                </a:solidFill>
                <a:latin typeface="Arial"/>
                <a:ea typeface="Arial"/>
                <a:cs typeface="Arial"/>
                <a:sym typeface="Arial"/>
              </a:defRPr>
            </a:lvl2pPr>
            <a:lvl3pPr marL="0" lvl="2" indent="0" algn="r">
              <a:spcBef>
                <a:spcPts val="0"/>
              </a:spcBef>
              <a:buNone/>
              <a:defRPr sz="1600">
                <a:solidFill>
                  <a:schemeClr val="dk1"/>
                </a:solidFill>
                <a:latin typeface="Arial"/>
                <a:ea typeface="Arial"/>
                <a:cs typeface="Arial"/>
                <a:sym typeface="Arial"/>
              </a:defRPr>
            </a:lvl3pPr>
            <a:lvl4pPr marL="0" lvl="3" indent="0" algn="r">
              <a:spcBef>
                <a:spcPts val="0"/>
              </a:spcBef>
              <a:buNone/>
              <a:defRPr sz="1600">
                <a:solidFill>
                  <a:schemeClr val="dk1"/>
                </a:solidFill>
                <a:latin typeface="Arial"/>
                <a:ea typeface="Arial"/>
                <a:cs typeface="Arial"/>
                <a:sym typeface="Arial"/>
              </a:defRPr>
            </a:lvl4pPr>
            <a:lvl5pPr marL="0" lvl="4" indent="0" algn="r">
              <a:spcBef>
                <a:spcPts val="0"/>
              </a:spcBef>
              <a:buNone/>
              <a:defRPr sz="1600">
                <a:solidFill>
                  <a:schemeClr val="dk1"/>
                </a:solidFill>
                <a:latin typeface="Arial"/>
                <a:ea typeface="Arial"/>
                <a:cs typeface="Arial"/>
                <a:sym typeface="Arial"/>
              </a:defRPr>
            </a:lvl5pPr>
            <a:lvl6pPr marL="0" lvl="5" indent="0" algn="r">
              <a:spcBef>
                <a:spcPts val="0"/>
              </a:spcBef>
              <a:buNone/>
              <a:defRPr sz="1600">
                <a:solidFill>
                  <a:schemeClr val="dk1"/>
                </a:solidFill>
                <a:latin typeface="Arial"/>
                <a:ea typeface="Arial"/>
                <a:cs typeface="Arial"/>
                <a:sym typeface="Arial"/>
              </a:defRPr>
            </a:lvl6pPr>
            <a:lvl7pPr marL="0" lvl="6" indent="0" algn="r">
              <a:spcBef>
                <a:spcPts val="0"/>
              </a:spcBef>
              <a:buNone/>
              <a:defRPr sz="1600">
                <a:solidFill>
                  <a:schemeClr val="dk1"/>
                </a:solidFill>
                <a:latin typeface="Arial"/>
                <a:ea typeface="Arial"/>
                <a:cs typeface="Arial"/>
                <a:sym typeface="Arial"/>
              </a:defRPr>
            </a:lvl7pPr>
            <a:lvl8pPr marL="0" lvl="7" indent="0" algn="r">
              <a:spcBef>
                <a:spcPts val="0"/>
              </a:spcBef>
              <a:buNone/>
              <a:defRPr sz="1600">
                <a:solidFill>
                  <a:schemeClr val="dk1"/>
                </a:solidFill>
                <a:latin typeface="Arial"/>
                <a:ea typeface="Arial"/>
                <a:cs typeface="Arial"/>
                <a:sym typeface="Arial"/>
              </a:defRPr>
            </a:lvl8pPr>
            <a:lvl9pPr marL="0" lvl="8" indent="0" algn="r">
              <a:spcBef>
                <a:spcPts val="0"/>
              </a:spcBef>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6"/>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Blue">
  <p:cSld name="Section Header Blue">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6" name="Google Shape;46;p7"/>
          <p:cNvSpPr txBox="1">
            <a:spLocks noGrp="1"/>
          </p:cNvSpPr>
          <p:nvPr>
            <p:ph type="ctrTitle"/>
          </p:nvPr>
        </p:nvSpPr>
        <p:spPr>
          <a:xfrm>
            <a:off x="719846" y="1142150"/>
            <a:ext cx="9938426" cy="10179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3400"/>
              <a:buFont typeface="Arial"/>
              <a:buNone/>
              <a:defRPr sz="3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subTitle" idx="1"/>
          </p:nvPr>
        </p:nvSpPr>
        <p:spPr>
          <a:xfrm>
            <a:off x="719846" y="2873461"/>
            <a:ext cx="9938426" cy="91475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None/>
              <a:defRPr sz="2400" b="1"/>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 name="Google Shape;48;p7"/>
          <p:cNvSpPr txBox="1">
            <a:spLocks noGrp="1"/>
          </p:cNvSpPr>
          <p:nvPr>
            <p:ph type="sldNum" idx="12"/>
          </p:nvPr>
        </p:nvSpPr>
        <p:spPr>
          <a:xfrm>
            <a:off x="9032081" y="6292644"/>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600">
                <a:solidFill>
                  <a:schemeClr val="dk1"/>
                </a:solidFill>
                <a:latin typeface="Arial"/>
                <a:ea typeface="Arial"/>
                <a:cs typeface="Arial"/>
                <a:sym typeface="Arial"/>
              </a:defRPr>
            </a:lvl1pPr>
            <a:lvl2pPr marL="0" lvl="1" indent="0" algn="r">
              <a:spcBef>
                <a:spcPts val="0"/>
              </a:spcBef>
              <a:buNone/>
              <a:defRPr sz="1600">
                <a:solidFill>
                  <a:schemeClr val="dk1"/>
                </a:solidFill>
                <a:latin typeface="Arial"/>
                <a:ea typeface="Arial"/>
                <a:cs typeface="Arial"/>
                <a:sym typeface="Arial"/>
              </a:defRPr>
            </a:lvl2pPr>
            <a:lvl3pPr marL="0" lvl="2" indent="0" algn="r">
              <a:spcBef>
                <a:spcPts val="0"/>
              </a:spcBef>
              <a:buNone/>
              <a:defRPr sz="1600">
                <a:solidFill>
                  <a:schemeClr val="dk1"/>
                </a:solidFill>
                <a:latin typeface="Arial"/>
                <a:ea typeface="Arial"/>
                <a:cs typeface="Arial"/>
                <a:sym typeface="Arial"/>
              </a:defRPr>
            </a:lvl3pPr>
            <a:lvl4pPr marL="0" lvl="3" indent="0" algn="r">
              <a:spcBef>
                <a:spcPts val="0"/>
              </a:spcBef>
              <a:buNone/>
              <a:defRPr sz="1600">
                <a:solidFill>
                  <a:schemeClr val="dk1"/>
                </a:solidFill>
                <a:latin typeface="Arial"/>
                <a:ea typeface="Arial"/>
                <a:cs typeface="Arial"/>
                <a:sym typeface="Arial"/>
              </a:defRPr>
            </a:lvl4pPr>
            <a:lvl5pPr marL="0" lvl="4" indent="0" algn="r">
              <a:spcBef>
                <a:spcPts val="0"/>
              </a:spcBef>
              <a:buNone/>
              <a:defRPr sz="1600">
                <a:solidFill>
                  <a:schemeClr val="dk1"/>
                </a:solidFill>
                <a:latin typeface="Arial"/>
                <a:ea typeface="Arial"/>
                <a:cs typeface="Arial"/>
                <a:sym typeface="Arial"/>
              </a:defRPr>
            </a:lvl5pPr>
            <a:lvl6pPr marL="0" lvl="5" indent="0" algn="r">
              <a:spcBef>
                <a:spcPts val="0"/>
              </a:spcBef>
              <a:buNone/>
              <a:defRPr sz="1600">
                <a:solidFill>
                  <a:schemeClr val="dk1"/>
                </a:solidFill>
                <a:latin typeface="Arial"/>
                <a:ea typeface="Arial"/>
                <a:cs typeface="Arial"/>
                <a:sym typeface="Arial"/>
              </a:defRPr>
            </a:lvl6pPr>
            <a:lvl7pPr marL="0" lvl="6" indent="0" algn="r">
              <a:spcBef>
                <a:spcPts val="0"/>
              </a:spcBef>
              <a:buNone/>
              <a:defRPr sz="1600">
                <a:solidFill>
                  <a:schemeClr val="dk1"/>
                </a:solidFill>
                <a:latin typeface="Arial"/>
                <a:ea typeface="Arial"/>
                <a:cs typeface="Arial"/>
                <a:sym typeface="Arial"/>
              </a:defRPr>
            </a:lvl7pPr>
            <a:lvl8pPr marL="0" lvl="7" indent="0" algn="r">
              <a:spcBef>
                <a:spcPts val="0"/>
              </a:spcBef>
              <a:buNone/>
              <a:defRPr sz="1600">
                <a:solidFill>
                  <a:schemeClr val="dk1"/>
                </a:solidFill>
                <a:latin typeface="Arial"/>
                <a:ea typeface="Arial"/>
                <a:cs typeface="Arial"/>
                <a:sym typeface="Arial"/>
              </a:defRPr>
            </a:lvl8pPr>
            <a:lvl9pPr marL="0" lvl="8" indent="0" algn="r">
              <a:spcBef>
                <a:spcPts val="0"/>
              </a:spcBef>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9" name="Google Shape;49;p7"/>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Green">
  <p:cSld name="Section Header Green">
    <p:spTree>
      <p:nvGrpSpPr>
        <p:cNvPr id="1" name="Shape 50"/>
        <p:cNvGrpSpPr/>
        <p:nvPr/>
      </p:nvGrpSpPr>
      <p:grpSpPr>
        <a:xfrm>
          <a:off x="0" y="0"/>
          <a:ext cx="0" cy="0"/>
          <a:chOff x="0" y="0"/>
          <a:chExt cx="0" cy="0"/>
        </a:xfrm>
      </p:grpSpPr>
      <p:pic>
        <p:nvPicPr>
          <p:cNvPr id="51" name="Google Shape;51;p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8"/>
          <p:cNvSpPr txBox="1">
            <a:spLocks noGrp="1"/>
          </p:cNvSpPr>
          <p:nvPr>
            <p:ph type="ctrTitle"/>
          </p:nvPr>
        </p:nvSpPr>
        <p:spPr>
          <a:xfrm>
            <a:off x="719846" y="1142150"/>
            <a:ext cx="9938426" cy="10179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3400"/>
              <a:buFont typeface="Arial"/>
              <a:buNone/>
              <a:defRPr sz="3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subTitle" idx="1"/>
          </p:nvPr>
        </p:nvSpPr>
        <p:spPr>
          <a:xfrm>
            <a:off x="719846" y="2873461"/>
            <a:ext cx="9938426" cy="91475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None/>
              <a:defRPr sz="2400" b="1"/>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8"/>
          <p:cNvSpPr txBox="1">
            <a:spLocks noGrp="1"/>
          </p:cNvSpPr>
          <p:nvPr>
            <p:ph type="sldNum" idx="12"/>
          </p:nvPr>
        </p:nvSpPr>
        <p:spPr>
          <a:xfrm>
            <a:off x="9032081" y="6292644"/>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600">
                <a:solidFill>
                  <a:schemeClr val="dk1"/>
                </a:solidFill>
                <a:latin typeface="Arial"/>
                <a:ea typeface="Arial"/>
                <a:cs typeface="Arial"/>
                <a:sym typeface="Arial"/>
              </a:defRPr>
            </a:lvl1pPr>
            <a:lvl2pPr marL="0" lvl="1" indent="0" algn="r">
              <a:spcBef>
                <a:spcPts val="0"/>
              </a:spcBef>
              <a:buNone/>
              <a:defRPr sz="1600">
                <a:solidFill>
                  <a:schemeClr val="dk1"/>
                </a:solidFill>
                <a:latin typeface="Arial"/>
                <a:ea typeface="Arial"/>
                <a:cs typeface="Arial"/>
                <a:sym typeface="Arial"/>
              </a:defRPr>
            </a:lvl2pPr>
            <a:lvl3pPr marL="0" lvl="2" indent="0" algn="r">
              <a:spcBef>
                <a:spcPts val="0"/>
              </a:spcBef>
              <a:buNone/>
              <a:defRPr sz="1600">
                <a:solidFill>
                  <a:schemeClr val="dk1"/>
                </a:solidFill>
                <a:latin typeface="Arial"/>
                <a:ea typeface="Arial"/>
                <a:cs typeface="Arial"/>
                <a:sym typeface="Arial"/>
              </a:defRPr>
            </a:lvl3pPr>
            <a:lvl4pPr marL="0" lvl="3" indent="0" algn="r">
              <a:spcBef>
                <a:spcPts val="0"/>
              </a:spcBef>
              <a:buNone/>
              <a:defRPr sz="1600">
                <a:solidFill>
                  <a:schemeClr val="dk1"/>
                </a:solidFill>
                <a:latin typeface="Arial"/>
                <a:ea typeface="Arial"/>
                <a:cs typeface="Arial"/>
                <a:sym typeface="Arial"/>
              </a:defRPr>
            </a:lvl4pPr>
            <a:lvl5pPr marL="0" lvl="4" indent="0" algn="r">
              <a:spcBef>
                <a:spcPts val="0"/>
              </a:spcBef>
              <a:buNone/>
              <a:defRPr sz="1600">
                <a:solidFill>
                  <a:schemeClr val="dk1"/>
                </a:solidFill>
                <a:latin typeface="Arial"/>
                <a:ea typeface="Arial"/>
                <a:cs typeface="Arial"/>
                <a:sym typeface="Arial"/>
              </a:defRPr>
            </a:lvl5pPr>
            <a:lvl6pPr marL="0" lvl="5" indent="0" algn="r">
              <a:spcBef>
                <a:spcPts val="0"/>
              </a:spcBef>
              <a:buNone/>
              <a:defRPr sz="1600">
                <a:solidFill>
                  <a:schemeClr val="dk1"/>
                </a:solidFill>
                <a:latin typeface="Arial"/>
                <a:ea typeface="Arial"/>
                <a:cs typeface="Arial"/>
                <a:sym typeface="Arial"/>
              </a:defRPr>
            </a:lvl6pPr>
            <a:lvl7pPr marL="0" lvl="6" indent="0" algn="r">
              <a:spcBef>
                <a:spcPts val="0"/>
              </a:spcBef>
              <a:buNone/>
              <a:defRPr sz="1600">
                <a:solidFill>
                  <a:schemeClr val="dk1"/>
                </a:solidFill>
                <a:latin typeface="Arial"/>
                <a:ea typeface="Arial"/>
                <a:cs typeface="Arial"/>
                <a:sym typeface="Arial"/>
              </a:defRPr>
            </a:lvl7pPr>
            <a:lvl8pPr marL="0" lvl="7" indent="0" algn="r">
              <a:spcBef>
                <a:spcPts val="0"/>
              </a:spcBef>
              <a:buNone/>
              <a:defRPr sz="1600">
                <a:solidFill>
                  <a:schemeClr val="dk1"/>
                </a:solidFill>
                <a:latin typeface="Arial"/>
                <a:ea typeface="Arial"/>
                <a:cs typeface="Arial"/>
                <a:sym typeface="Arial"/>
              </a:defRPr>
            </a:lvl8pPr>
            <a:lvl9pPr marL="0" lvl="8" indent="0" algn="r">
              <a:spcBef>
                <a:spcPts val="0"/>
              </a:spcBef>
              <a:buNone/>
              <a:defRPr sz="1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8"/>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nd Quote Blue ">
  <p:cSld name="Image and Quote Blue ">
    <p:spTree>
      <p:nvGrpSpPr>
        <p:cNvPr id="1" name="Shape 56"/>
        <p:cNvGrpSpPr/>
        <p:nvPr/>
      </p:nvGrpSpPr>
      <p:grpSpPr>
        <a:xfrm>
          <a:off x="0" y="0"/>
          <a:ext cx="0" cy="0"/>
          <a:chOff x="0" y="0"/>
          <a:chExt cx="0" cy="0"/>
        </a:xfrm>
      </p:grpSpPr>
      <p:pic>
        <p:nvPicPr>
          <p:cNvPr id="57" name="Google Shape;57;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8" name="Google Shape;58;p9"/>
          <p:cNvSpPr/>
          <p:nvPr/>
        </p:nvSpPr>
        <p:spPr>
          <a:xfrm>
            <a:off x="2400" y="0"/>
            <a:ext cx="12189600" cy="6858000"/>
          </a:xfrm>
          <a:prstGeom prst="rect">
            <a:avLst/>
          </a:prstGeom>
          <a:solidFill>
            <a:srgbClr val="CFD4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9"/>
          <p:cNvPicPr preferRelativeResize="0"/>
          <p:nvPr/>
        </p:nvPicPr>
        <p:blipFill rotWithShape="1">
          <a:blip r:embed="rId2">
            <a:alphaModFix/>
          </a:blip>
          <a:srcRect/>
          <a:stretch/>
        </p:blipFill>
        <p:spPr>
          <a:xfrm>
            <a:off x="2400" y="0"/>
            <a:ext cx="12192000" cy="6858000"/>
          </a:xfrm>
          <a:prstGeom prst="rect">
            <a:avLst/>
          </a:prstGeom>
          <a:noFill/>
          <a:ln>
            <a:noFill/>
          </a:ln>
        </p:spPr>
      </p:pic>
      <p:sp>
        <p:nvSpPr>
          <p:cNvPr id="60" name="Google Shape;60;p9"/>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6404178" y="1381328"/>
            <a:ext cx="5102225" cy="41245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2400"/>
              <a:buNone/>
              <a:defRPr>
                <a:solidFill>
                  <a:schemeClr val="accent2"/>
                </a:solidFill>
              </a:defRPr>
            </a:lvl1pPr>
            <a:lvl2pPr marL="914400" lvl="1" indent="-228600" algn="l">
              <a:lnSpc>
                <a:spcPct val="100000"/>
              </a:lnSpc>
              <a:spcBef>
                <a:spcPts val="1200"/>
              </a:spcBef>
              <a:spcAft>
                <a:spcPts val="0"/>
              </a:spcAft>
              <a:buSzPts val="24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9"/>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a:spLocks noGrp="1"/>
          </p:cNvSpPr>
          <p:nvPr>
            <p:ph type="pic" idx="2"/>
          </p:nvPr>
        </p:nvSpPr>
        <p:spPr>
          <a:xfrm>
            <a:off x="695325" y="1381328"/>
            <a:ext cx="5102225" cy="4124527"/>
          </a:xfrm>
          <a:prstGeom prst="rect">
            <a:avLst/>
          </a:prstGeom>
          <a:noFill/>
          <a:ln>
            <a:noFill/>
          </a:ln>
        </p:spPr>
      </p:sp>
      <p:sp>
        <p:nvSpPr>
          <p:cNvPr id="64" name="Google Shape;64;p9"/>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rofiles ">
  <p:cSld name="Profiles ">
    <p:spTree>
      <p:nvGrpSpPr>
        <p:cNvPr id="1" name="Shape 65"/>
        <p:cNvGrpSpPr/>
        <p:nvPr/>
      </p:nvGrpSpPr>
      <p:grpSpPr>
        <a:xfrm>
          <a:off x="0" y="0"/>
          <a:ext cx="0" cy="0"/>
          <a:chOff x="0" y="0"/>
          <a:chExt cx="0" cy="0"/>
        </a:xfrm>
      </p:grpSpPr>
      <p:pic>
        <p:nvPicPr>
          <p:cNvPr id="66" name="Google Shape;66;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7" name="Google Shape;67;p10"/>
          <p:cNvSpPr>
            <a:spLocks noGrp="1"/>
          </p:cNvSpPr>
          <p:nvPr>
            <p:ph type="pic" idx="2"/>
          </p:nvPr>
        </p:nvSpPr>
        <p:spPr>
          <a:xfrm>
            <a:off x="709613" y="1377643"/>
            <a:ext cx="1297212" cy="1476716"/>
          </a:xfrm>
          <a:prstGeom prst="rect">
            <a:avLst/>
          </a:prstGeom>
          <a:noFill/>
          <a:ln>
            <a:noFill/>
          </a:ln>
        </p:spPr>
      </p:sp>
      <p:sp>
        <p:nvSpPr>
          <p:cNvPr id="68" name="Google Shape;68;p10"/>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695325" y="2988957"/>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0"/>
          <p:cNvSpPr>
            <a:spLocks noGrp="1"/>
          </p:cNvSpPr>
          <p:nvPr>
            <p:ph type="pic" idx="3"/>
          </p:nvPr>
        </p:nvSpPr>
        <p:spPr>
          <a:xfrm>
            <a:off x="3872897" y="1377643"/>
            <a:ext cx="1297212" cy="1476716"/>
          </a:xfrm>
          <a:prstGeom prst="rect">
            <a:avLst/>
          </a:prstGeom>
          <a:noFill/>
          <a:ln>
            <a:noFill/>
          </a:ln>
        </p:spPr>
      </p:sp>
      <p:sp>
        <p:nvSpPr>
          <p:cNvPr id="72" name="Google Shape;72;p10"/>
          <p:cNvSpPr txBox="1">
            <a:spLocks noGrp="1"/>
          </p:cNvSpPr>
          <p:nvPr>
            <p:ph type="body" idx="4"/>
          </p:nvPr>
        </p:nvSpPr>
        <p:spPr>
          <a:xfrm>
            <a:off x="3872897" y="2988957"/>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0"/>
          <p:cNvSpPr>
            <a:spLocks noGrp="1"/>
          </p:cNvSpPr>
          <p:nvPr>
            <p:ph type="pic" idx="5"/>
          </p:nvPr>
        </p:nvSpPr>
        <p:spPr>
          <a:xfrm>
            <a:off x="7036181" y="1377643"/>
            <a:ext cx="1297212" cy="1476716"/>
          </a:xfrm>
          <a:prstGeom prst="rect">
            <a:avLst/>
          </a:prstGeom>
          <a:noFill/>
          <a:ln>
            <a:noFill/>
          </a:ln>
        </p:spPr>
      </p:sp>
      <p:sp>
        <p:nvSpPr>
          <p:cNvPr id="74" name="Google Shape;74;p10"/>
          <p:cNvSpPr txBox="1">
            <a:spLocks noGrp="1"/>
          </p:cNvSpPr>
          <p:nvPr>
            <p:ph type="body" idx="6"/>
          </p:nvPr>
        </p:nvSpPr>
        <p:spPr>
          <a:xfrm>
            <a:off x="7036181" y="2988957"/>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0"/>
          <p:cNvSpPr>
            <a:spLocks noGrp="1"/>
          </p:cNvSpPr>
          <p:nvPr>
            <p:ph type="pic" idx="7"/>
          </p:nvPr>
        </p:nvSpPr>
        <p:spPr>
          <a:xfrm>
            <a:off x="10199464" y="1377643"/>
            <a:ext cx="1297212" cy="1476716"/>
          </a:xfrm>
          <a:prstGeom prst="rect">
            <a:avLst/>
          </a:prstGeom>
          <a:noFill/>
          <a:ln>
            <a:noFill/>
          </a:ln>
        </p:spPr>
      </p:sp>
      <p:sp>
        <p:nvSpPr>
          <p:cNvPr id="76" name="Google Shape;76;p10"/>
          <p:cNvSpPr txBox="1">
            <a:spLocks noGrp="1"/>
          </p:cNvSpPr>
          <p:nvPr>
            <p:ph type="body" idx="8"/>
          </p:nvPr>
        </p:nvSpPr>
        <p:spPr>
          <a:xfrm>
            <a:off x="10185176" y="2988957"/>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0"/>
          <p:cNvSpPr>
            <a:spLocks noGrp="1"/>
          </p:cNvSpPr>
          <p:nvPr>
            <p:ph type="pic" idx="9"/>
          </p:nvPr>
        </p:nvSpPr>
        <p:spPr>
          <a:xfrm>
            <a:off x="709613" y="3834350"/>
            <a:ext cx="1297212" cy="1476716"/>
          </a:xfrm>
          <a:prstGeom prst="rect">
            <a:avLst/>
          </a:prstGeom>
          <a:noFill/>
          <a:ln>
            <a:noFill/>
          </a:ln>
        </p:spPr>
      </p:sp>
      <p:sp>
        <p:nvSpPr>
          <p:cNvPr id="78" name="Google Shape;78;p10"/>
          <p:cNvSpPr txBox="1">
            <a:spLocks noGrp="1"/>
          </p:cNvSpPr>
          <p:nvPr>
            <p:ph type="body" idx="13"/>
          </p:nvPr>
        </p:nvSpPr>
        <p:spPr>
          <a:xfrm>
            <a:off x="695325" y="5445664"/>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0"/>
          <p:cNvSpPr>
            <a:spLocks noGrp="1"/>
          </p:cNvSpPr>
          <p:nvPr>
            <p:ph type="pic" idx="14"/>
          </p:nvPr>
        </p:nvSpPr>
        <p:spPr>
          <a:xfrm>
            <a:off x="3872897" y="3834350"/>
            <a:ext cx="1297212" cy="1476716"/>
          </a:xfrm>
          <a:prstGeom prst="rect">
            <a:avLst/>
          </a:prstGeom>
          <a:noFill/>
          <a:ln>
            <a:noFill/>
          </a:ln>
        </p:spPr>
      </p:sp>
      <p:sp>
        <p:nvSpPr>
          <p:cNvPr id="80" name="Google Shape;80;p10"/>
          <p:cNvSpPr txBox="1">
            <a:spLocks noGrp="1"/>
          </p:cNvSpPr>
          <p:nvPr>
            <p:ph type="body" idx="15"/>
          </p:nvPr>
        </p:nvSpPr>
        <p:spPr>
          <a:xfrm>
            <a:off x="3872897" y="5445664"/>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0"/>
          <p:cNvSpPr>
            <a:spLocks noGrp="1"/>
          </p:cNvSpPr>
          <p:nvPr>
            <p:ph type="pic" idx="16"/>
          </p:nvPr>
        </p:nvSpPr>
        <p:spPr>
          <a:xfrm>
            <a:off x="7036181" y="3834350"/>
            <a:ext cx="1297212" cy="1476716"/>
          </a:xfrm>
          <a:prstGeom prst="rect">
            <a:avLst/>
          </a:prstGeom>
          <a:noFill/>
          <a:ln>
            <a:noFill/>
          </a:ln>
        </p:spPr>
      </p:sp>
      <p:sp>
        <p:nvSpPr>
          <p:cNvPr id="82" name="Google Shape;82;p10"/>
          <p:cNvSpPr txBox="1">
            <a:spLocks noGrp="1"/>
          </p:cNvSpPr>
          <p:nvPr>
            <p:ph type="body" idx="17"/>
          </p:nvPr>
        </p:nvSpPr>
        <p:spPr>
          <a:xfrm>
            <a:off x="7036181" y="5445664"/>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0"/>
          <p:cNvSpPr>
            <a:spLocks noGrp="1"/>
          </p:cNvSpPr>
          <p:nvPr>
            <p:ph type="pic" idx="18"/>
          </p:nvPr>
        </p:nvSpPr>
        <p:spPr>
          <a:xfrm>
            <a:off x="10199464" y="3834350"/>
            <a:ext cx="1297212" cy="1476716"/>
          </a:xfrm>
          <a:prstGeom prst="rect">
            <a:avLst/>
          </a:prstGeom>
          <a:noFill/>
          <a:ln>
            <a:noFill/>
          </a:ln>
        </p:spPr>
      </p:sp>
      <p:sp>
        <p:nvSpPr>
          <p:cNvPr id="84" name="Google Shape;84;p10"/>
          <p:cNvSpPr txBox="1">
            <a:spLocks noGrp="1"/>
          </p:cNvSpPr>
          <p:nvPr>
            <p:ph type="body" idx="19"/>
          </p:nvPr>
        </p:nvSpPr>
        <p:spPr>
          <a:xfrm>
            <a:off x="10185176" y="5445664"/>
            <a:ext cx="1311275" cy="4683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b="1"/>
            </a:lvl1pPr>
            <a:lvl2pPr marL="914400" lvl="1" indent="-228600" algn="l">
              <a:lnSpc>
                <a:spcPct val="100000"/>
              </a:lnSpc>
              <a:spcBef>
                <a:spcPts val="300"/>
              </a:spcBef>
              <a:spcAft>
                <a:spcPts val="0"/>
              </a:spcAft>
              <a:buSzPts val="1200"/>
              <a:buNone/>
              <a:defRPr sz="1200"/>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0"/>
          <p:cNvSpPr txBox="1"/>
          <p:nvPr/>
        </p:nvSpPr>
        <p:spPr>
          <a:xfrm>
            <a:off x="11430714" y="6309472"/>
            <a:ext cx="48244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GB" sz="1600">
                <a:solidFill>
                  <a:schemeClr val="lt1"/>
                </a:solidFill>
                <a:latin typeface="Arial"/>
                <a:ea typeface="Arial"/>
                <a:cs typeface="Arial"/>
                <a:sym typeface="Arial"/>
              </a:rPr>
              <a:t>‹#›</a:t>
            </a:fld>
            <a:endParaRPr sz="1600">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0118" y="459232"/>
            <a:ext cx="10786558" cy="721868"/>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95325" y="1279629"/>
            <a:ext cx="10801351" cy="435133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100000"/>
              </a:lnSpc>
              <a:spcBef>
                <a:spcPts val="6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100000"/>
              </a:lnSpc>
              <a:spcBef>
                <a:spcPts val="6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695325" y="6294232"/>
            <a:ext cx="4114800" cy="365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9032081" y="6292644"/>
            <a:ext cx="27432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600" b="0" i="0" u="none" strike="noStrike" cap="none">
                <a:solidFill>
                  <a:schemeClr val="lt1"/>
                </a:solidFill>
                <a:latin typeface="Arial"/>
                <a:ea typeface="Arial"/>
                <a:cs typeface="Arial"/>
                <a:sym typeface="Arial"/>
              </a:defRPr>
            </a:lvl1pPr>
            <a:lvl2pPr marL="0" marR="0" lvl="1" indent="0" algn="r" rtl="0">
              <a:spcBef>
                <a:spcPts val="0"/>
              </a:spcBef>
              <a:buNone/>
              <a:defRPr sz="1600" b="0" i="0" u="none" strike="noStrike" cap="none">
                <a:solidFill>
                  <a:schemeClr val="lt1"/>
                </a:solidFill>
                <a:latin typeface="Arial"/>
                <a:ea typeface="Arial"/>
                <a:cs typeface="Arial"/>
                <a:sym typeface="Arial"/>
              </a:defRPr>
            </a:lvl2pPr>
            <a:lvl3pPr marL="0" marR="0" lvl="2" indent="0" algn="r" rtl="0">
              <a:spcBef>
                <a:spcPts val="0"/>
              </a:spcBef>
              <a:buNone/>
              <a:defRPr sz="1600" b="0" i="0" u="none" strike="noStrike" cap="none">
                <a:solidFill>
                  <a:schemeClr val="lt1"/>
                </a:solidFill>
                <a:latin typeface="Arial"/>
                <a:ea typeface="Arial"/>
                <a:cs typeface="Arial"/>
                <a:sym typeface="Arial"/>
              </a:defRPr>
            </a:lvl3pPr>
            <a:lvl4pPr marL="0" marR="0" lvl="3" indent="0" algn="r" rtl="0">
              <a:spcBef>
                <a:spcPts val="0"/>
              </a:spcBef>
              <a:buNone/>
              <a:defRPr sz="1600" b="0" i="0" u="none" strike="noStrike" cap="none">
                <a:solidFill>
                  <a:schemeClr val="lt1"/>
                </a:solidFill>
                <a:latin typeface="Arial"/>
                <a:ea typeface="Arial"/>
                <a:cs typeface="Arial"/>
                <a:sym typeface="Arial"/>
              </a:defRPr>
            </a:lvl4pPr>
            <a:lvl5pPr marL="0" marR="0" lvl="4" indent="0" algn="r" rtl="0">
              <a:spcBef>
                <a:spcPts val="0"/>
              </a:spcBef>
              <a:buNone/>
              <a:defRPr sz="1600" b="0" i="0" u="none" strike="noStrike" cap="none">
                <a:solidFill>
                  <a:schemeClr val="lt1"/>
                </a:solidFill>
                <a:latin typeface="Arial"/>
                <a:ea typeface="Arial"/>
                <a:cs typeface="Arial"/>
                <a:sym typeface="Arial"/>
              </a:defRPr>
            </a:lvl5pPr>
            <a:lvl6pPr marL="0" marR="0" lvl="5" indent="0" algn="r" rtl="0">
              <a:spcBef>
                <a:spcPts val="0"/>
              </a:spcBef>
              <a:buNone/>
              <a:defRPr sz="1600" b="0" i="0" u="none" strike="noStrike" cap="none">
                <a:solidFill>
                  <a:schemeClr val="lt1"/>
                </a:solidFill>
                <a:latin typeface="Arial"/>
                <a:ea typeface="Arial"/>
                <a:cs typeface="Arial"/>
                <a:sym typeface="Arial"/>
              </a:defRPr>
            </a:lvl6pPr>
            <a:lvl7pPr marL="0" marR="0" lvl="6" indent="0" algn="r" rtl="0">
              <a:spcBef>
                <a:spcPts val="0"/>
              </a:spcBef>
              <a:buNone/>
              <a:defRPr sz="1600" b="0" i="0" u="none" strike="noStrike" cap="none">
                <a:solidFill>
                  <a:schemeClr val="lt1"/>
                </a:solidFill>
                <a:latin typeface="Arial"/>
                <a:ea typeface="Arial"/>
                <a:cs typeface="Arial"/>
                <a:sym typeface="Arial"/>
              </a:defRPr>
            </a:lvl7pPr>
            <a:lvl8pPr marL="0" marR="0" lvl="7" indent="0" algn="r" rtl="0">
              <a:spcBef>
                <a:spcPts val="0"/>
              </a:spcBef>
              <a:buNone/>
              <a:defRPr sz="1600" b="0" i="0" u="none" strike="noStrike" cap="none">
                <a:solidFill>
                  <a:schemeClr val="lt1"/>
                </a:solidFill>
                <a:latin typeface="Arial"/>
                <a:ea typeface="Arial"/>
                <a:cs typeface="Arial"/>
                <a:sym typeface="Arial"/>
              </a:defRPr>
            </a:lvl8pPr>
            <a:lvl9pPr marL="0" marR="0" lvl="8" indent="0" algn="r" rtl="0">
              <a:spcBef>
                <a:spcPts val="0"/>
              </a:spcBef>
              <a:buNone/>
              <a:defRPr sz="1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r>
              <a:rPr lang="en-GB"/>
              <a:t>3</a:t>
            </a:r>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438">
          <p15:clr>
            <a:srgbClr val="F26B43"/>
          </p15:clr>
        </p15:guide>
        <p15:guide id="3" pos="72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contact@socialmobilitycommission.gov.uk"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ocialmobilitywork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a:spLocks noGrp="1"/>
          </p:cNvSpPr>
          <p:nvPr>
            <p:ph type="ctrTitle"/>
          </p:nvPr>
        </p:nvSpPr>
        <p:spPr>
          <a:xfrm>
            <a:off x="1126800" y="3765217"/>
            <a:ext cx="9938400" cy="2182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3400"/>
              <a:buFont typeface="Arial"/>
              <a:buNone/>
            </a:pPr>
            <a:r>
              <a:rPr lang="en-GB"/>
              <a:t>Alun Francis OBE</a:t>
            </a:r>
            <a:endParaRPr/>
          </a:p>
          <a:p>
            <a:pPr marL="0" lvl="0" indent="0" algn="ctr" rtl="0">
              <a:lnSpc>
                <a:spcPct val="100000"/>
              </a:lnSpc>
              <a:spcBef>
                <a:spcPts val="0"/>
              </a:spcBef>
              <a:spcAft>
                <a:spcPts val="0"/>
              </a:spcAft>
              <a:buClr>
                <a:schemeClr val="dk1"/>
              </a:buClr>
              <a:buSzPts val="3400"/>
              <a:buFont typeface="Arial"/>
              <a:buNone/>
            </a:pPr>
            <a:endParaRPr sz="2100"/>
          </a:p>
          <a:p>
            <a:pPr marL="0" lvl="0" indent="0" algn="ctr" rtl="0">
              <a:lnSpc>
                <a:spcPct val="100000"/>
              </a:lnSpc>
              <a:spcBef>
                <a:spcPts val="0"/>
              </a:spcBef>
              <a:spcAft>
                <a:spcPts val="0"/>
              </a:spcAft>
              <a:buClr>
                <a:schemeClr val="dk1"/>
              </a:buClr>
              <a:buSzPts val="3400"/>
              <a:buFont typeface="Arial"/>
              <a:buNone/>
            </a:pPr>
            <a:r>
              <a:rPr lang="en-GB">
                <a:solidFill>
                  <a:schemeClr val="accent3"/>
                </a:solidFill>
              </a:rPr>
              <a:t>Interim Chair of the Social Mobility Commission</a:t>
            </a:r>
            <a:endParaRPr>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ctrTitle"/>
          </p:nvPr>
        </p:nvSpPr>
        <p:spPr>
          <a:xfrm>
            <a:off x="719846" y="1142150"/>
            <a:ext cx="9938400" cy="1017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400"/>
              <a:buFont typeface="Arial"/>
              <a:buNone/>
            </a:pPr>
            <a:r>
              <a:rPr lang="en-GB"/>
              <a:t>Further Education</a:t>
            </a:r>
            <a:endParaRPr/>
          </a:p>
        </p:txBody>
      </p:sp>
      <p:sp>
        <p:nvSpPr>
          <p:cNvPr id="183" name="Google Shape;183;p23"/>
          <p:cNvSpPr txBox="1">
            <a:spLocks noGrp="1"/>
          </p:cNvSpPr>
          <p:nvPr>
            <p:ph type="subTitle" idx="1"/>
          </p:nvPr>
        </p:nvSpPr>
        <p:spPr>
          <a:xfrm>
            <a:off x="719846" y="2873461"/>
            <a:ext cx="9938400" cy="91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en-GB"/>
              <a:t>Key findings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Increased earnings compared to a similar learner with a qualification at the previous level</a:t>
            </a:r>
            <a:endParaRPr/>
          </a:p>
        </p:txBody>
      </p:sp>
      <p:pic>
        <p:nvPicPr>
          <p:cNvPr id="190" name="Google Shape;190;p24"/>
          <p:cNvPicPr preferRelativeResize="0"/>
          <p:nvPr/>
        </p:nvPicPr>
        <p:blipFill>
          <a:blip r:embed="rId3">
            <a:alphaModFix/>
          </a:blip>
          <a:stretch>
            <a:fillRect/>
          </a:stretch>
        </p:blipFill>
        <p:spPr>
          <a:xfrm>
            <a:off x="710125" y="1569873"/>
            <a:ext cx="7336274" cy="4890850"/>
          </a:xfrm>
          <a:prstGeom prst="rect">
            <a:avLst/>
          </a:prstGeom>
          <a:noFill/>
          <a:ln>
            <a:noFill/>
          </a:ln>
        </p:spPr>
      </p:pic>
      <p:sp>
        <p:nvSpPr>
          <p:cNvPr id="191" name="Google Shape;191;p24"/>
          <p:cNvSpPr txBox="1"/>
          <p:nvPr/>
        </p:nvSpPr>
        <p:spPr>
          <a:xfrm>
            <a:off x="8715375" y="1569875"/>
            <a:ext cx="3000000" cy="27705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Char char="●"/>
            </a:pPr>
            <a:r>
              <a:rPr lang="en-GB" sz="2400" dirty="0">
                <a:solidFill>
                  <a:schemeClr val="dk1"/>
                </a:solidFill>
              </a:rPr>
              <a:t>Working your way up the qualification ladder may lead to higher future earnings </a:t>
            </a:r>
            <a:endParaRPr sz="2400" dirty="0">
              <a:solidFill>
                <a:schemeClr val="dk1"/>
              </a:solidFill>
            </a:endParaRPr>
          </a:p>
          <a:p>
            <a:pPr marL="0" lvl="0" indent="0" algn="l" rtl="0">
              <a:spcBef>
                <a:spcPts val="0"/>
              </a:spcBef>
              <a:spcAft>
                <a:spcPts val="0"/>
              </a:spcAft>
              <a:buNone/>
            </a:pPr>
            <a:endParaRPr sz="24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Variation in value-add between subject areas</a:t>
            </a:r>
            <a:endParaRPr/>
          </a:p>
        </p:txBody>
      </p:sp>
      <p:sp>
        <p:nvSpPr>
          <p:cNvPr id="198" name="Google Shape;198;p25"/>
          <p:cNvSpPr txBox="1"/>
          <p:nvPr/>
        </p:nvSpPr>
        <p:spPr>
          <a:xfrm>
            <a:off x="8743950" y="626900"/>
            <a:ext cx="3000000" cy="57258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Char char="●"/>
            </a:pPr>
            <a:r>
              <a:rPr lang="en-GB" sz="2400">
                <a:solidFill>
                  <a:schemeClr val="dk1"/>
                </a:solidFill>
              </a:rPr>
              <a:t>Engineering top for men</a:t>
            </a:r>
            <a:endParaRPr sz="2400">
              <a:solidFill>
                <a:schemeClr val="dk1"/>
              </a:solidFill>
            </a:endParaRPr>
          </a:p>
          <a:p>
            <a:pPr marL="457200" lvl="0" indent="0" algn="l" rtl="0">
              <a:spcBef>
                <a:spcPts val="0"/>
              </a:spcBef>
              <a:spcAft>
                <a:spcPts val="0"/>
              </a:spcAft>
              <a:buNone/>
            </a:pPr>
            <a:endParaRPr sz="2400">
              <a:solidFill>
                <a:schemeClr val="dk1"/>
              </a:solidFill>
            </a:endParaRPr>
          </a:p>
          <a:p>
            <a:pPr marL="457200" lvl="0" indent="-381000" algn="l" rtl="0">
              <a:spcBef>
                <a:spcPts val="0"/>
              </a:spcBef>
              <a:spcAft>
                <a:spcPts val="0"/>
              </a:spcAft>
              <a:buClr>
                <a:schemeClr val="dk1"/>
              </a:buClr>
              <a:buSzPts val="2400"/>
              <a:buChar char="●"/>
            </a:pPr>
            <a:r>
              <a:rPr lang="en-GB" sz="2400">
                <a:solidFill>
                  <a:schemeClr val="dk1"/>
                </a:solidFill>
              </a:rPr>
              <a:t>Business administration and law top for women</a:t>
            </a:r>
            <a:endParaRPr sz="2400">
              <a:solidFill>
                <a:schemeClr val="dk1"/>
              </a:solidFill>
            </a:endParaRPr>
          </a:p>
          <a:p>
            <a:pPr marL="457200" lvl="0" indent="0" algn="l" rtl="0">
              <a:spcBef>
                <a:spcPts val="0"/>
              </a:spcBef>
              <a:spcAft>
                <a:spcPts val="0"/>
              </a:spcAft>
              <a:buNone/>
            </a:pPr>
            <a:endParaRPr sz="2400">
              <a:solidFill>
                <a:schemeClr val="dk1"/>
              </a:solidFill>
            </a:endParaRPr>
          </a:p>
          <a:p>
            <a:pPr marL="457200" lvl="0" indent="-381000" algn="l" rtl="0">
              <a:spcBef>
                <a:spcPts val="0"/>
              </a:spcBef>
              <a:spcAft>
                <a:spcPts val="0"/>
              </a:spcAft>
              <a:buClr>
                <a:schemeClr val="dk1"/>
              </a:buClr>
              <a:buSzPts val="2400"/>
              <a:buChar char="●"/>
            </a:pPr>
            <a:r>
              <a:rPr lang="en-GB" sz="2400">
                <a:solidFill>
                  <a:schemeClr val="dk1"/>
                </a:solidFill>
              </a:rPr>
              <a:t>We do not know whether people who studied in these sectors went on to work in them</a:t>
            </a:r>
            <a:endParaRPr sz="2400">
              <a:solidFill>
                <a:schemeClr val="dk1"/>
              </a:solidFill>
            </a:endParaRPr>
          </a:p>
          <a:p>
            <a:pPr marL="0" lvl="0" indent="0" algn="l" rtl="0">
              <a:spcBef>
                <a:spcPts val="0"/>
              </a:spcBef>
              <a:spcAft>
                <a:spcPts val="0"/>
              </a:spcAft>
              <a:buNone/>
            </a:pPr>
            <a:endParaRPr sz="2400">
              <a:solidFill>
                <a:schemeClr val="dk1"/>
              </a:solidFill>
            </a:endParaRPr>
          </a:p>
        </p:txBody>
      </p:sp>
      <p:pic>
        <p:nvPicPr>
          <p:cNvPr id="199" name="Google Shape;199;p25"/>
          <p:cNvPicPr preferRelativeResize="0"/>
          <p:nvPr/>
        </p:nvPicPr>
        <p:blipFill>
          <a:blip r:embed="rId3">
            <a:alphaModFix/>
          </a:blip>
          <a:stretch>
            <a:fillRect/>
          </a:stretch>
        </p:blipFill>
        <p:spPr>
          <a:xfrm>
            <a:off x="695325" y="1341450"/>
            <a:ext cx="7643326" cy="509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Availability of information</a:t>
            </a:r>
            <a:endParaRPr/>
          </a:p>
        </p:txBody>
      </p:sp>
      <p:pic>
        <p:nvPicPr>
          <p:cNvPr id="206" name="Google Shape;206;p26"/>
          <p:cNvPicPr preferRelativeResize="0"/>
          <p:nvPr/>
        </p:nvPicPr>
        <p:blipFill rotWithShape="1">
          <a:blip r:embed="rId3">
            <a:alphaModFix/>
          </a:blip>
          <a:srcRect l="15271" t="22864" r="16305" b="24121"/>
          <a:stretch/>
        </p:blipFill>
        <p:spPr>
          <a:xfrm>
            <a:off x="710125" y="1408700"/>
            <a:ext cx="4752400" cy="1841025"/>
          </a:xfrm>
          <a:prstGeom prst="rect">
            <a:avLst/>
          </a:prstGeom>
          <a:noFill/>
          <a:ln>
            <a:noFill/>
          </a:ln>
        </p:spPr>
      </p:pic>
      <p:pic>
        <p:nvPicPr>
          <p:cNvPr id="207" name="Google Shape;207;p26"/>
          <p:cNvPicPr preferRelativeResize="0"/>
          <p:nvPr/>
        </p:nvPicPr>
        <p:blipFill>
          <a:blip r:embed="rId4">
            <a:alphaModFix/>
          </a:blip>
          <a:stretch>
            <a:fillRect/>
          </a:stretch>
        </p:blipFill>
        <p:spPr>
          <a:xfrm>
            <a:off x="6230475" y="737675"/>
            <a:ext cx="4429149" cy="1476375"/>
          </a:xfrm>
          <a:prstGeom prst="rect">
            <a:avLst/>
          </a:prstGeom>
          <a:noFill/>
          <a:ln>
            <a:noFill/>
          </a:ln>
        </p:spPr>
      </p:pic>
      <p:pic>
        <p:nvPicPr>
          <p:cNvPr id="208" name="Google Shape;208;p26"/>
          <p:cNvPicPr preferRelativeResize="0"/>
          <p:nvPr/>
        </p:nvPicPr>
        <p:blipFill>
          <a:blip r:embed="rId5">
            <a:alphaModFix/>
          </a:blip>
          <a:stretch>
            <a:fillRect/>
          </a:stretch>
        </p:blipFill>
        <p:spPr>
          <a:xfrm>
            <a:off x="911600" y="4005263"/>
            <a:ext cx="2857500" cy="1476375"/>
          </a:xfrm>
          <a:prstGeom prst="rect">
            <a:avLst/>
          </a:prstGeom>
          <a:noFill/>
          <a:ln>
            <a:noFill/>
          </a:ln>
        </p:spPr>
      </p:pic>
      <p:pic>
        <p:nvPicPr>
          <p:cNvPr id="209" name="Google Shape;209;p26"/>
          <p:cNvPicPr preferRelativeResize="0"/>
          <p:nvPr/>
        </p:nvPicPr>
        <p:blipFill>
          <a:blip r:embed="rId6">
            <a:alphaModFix/>
          </a:blip>
          <a:stretch>
            <a:fillRect/>
          </a:stretch>
        </p:blipFill>
        <p:spPr>
          <a:xfrm>
            <a:off x="4805125" y="3020775"/>
            <a:ext cx="2660224" cy="3136026"/>
          </a:xfrm>
          <a:prstGeom prst="rect">
            <a:avLst/>
          </a:prstGeom>
          <a:noFill/>
          <a:ln w="9525" cap="flat" cmpd="sng">
            <a:solidFill>
              <a:schemeClr val="dk2"/>
            </a:solidFill>
            <a:prstDash val="solid"/>
            <a:round/>
            <a:headEnd type="none" w="sm" len="sm"/>
            <a:tailEnd type="none" w="sm" len="sm"/>
          </a:ln>
        </p:spPr>
      </p:pic>
      <p:pic>
        <p:nvPicPr>
          <p:cNvPr id="210" name="Google Shape;210;p26"/>
          <p:cNvPicPr preferRelativeResize="0"/>
          <p:nvPr/>
        </p:nvPicPr>
        <p:blipFill>
          <a:blip r:embed="rId7">
            <a:alphaModFix/>
          </a:blip>
          <a:stretch>
            <a:fillRect/>
          </a:stretch>
        </p:blipFill>
        <p:spPr>
          <a:xfrm>
            <a:off x="8144123" y="2777266"/>
            <a:ext cx="3352500" cy="1286432"/>
          </a:xfrm>
          <a:prstGeom prst="rect">
            <a:avLst/>
          </a:prstGeom>
          <a:noFill/>
          <a:ln>
            <a:noFill/>
          </a:ln>
        </p:spPr>
      </p:pic>
      <p:pic>
        <p:nvPicPr>
          <p:cNvPr id="211" name="Google Shape;211;p26"/>
          <p:cNvPicPr preferRelativeResize="0"/>
          <p:nvPr/>
        </p:nvPicPr>
        <p:blipFill>
          <a:blip r:embed="rId8">
            <a:alphaModFix/>
          </a:blip>
          <a:stretch>
            <a:fillRect/>
          </a:stretch>
        </p:blipFill>
        <p:spPr>
          <a:xfrm>
            <a:off x="8258288" y="4731888"/>
            <a:ext cx="3124175" cy="128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Surveys</a:t>
            </a:r>
            <a:endParaRPr/>
          </a:p>
        </p:txBody>
      </p:sp>
      <p:sp>
        <p:nvSpPr>
          <p:cNvPr id="218" name="Google Shape;218;p27"/>
          <p:cNvSpPr txBox="1">
            <a:spLocks noGrp="1"/>
          </p:cNvSpPr>
          <p:nvPr>
            <p:ph type="body" idx="1"/>
          </p:nvPr>
        </p:nvSpPr>
        <p:spPr>
          <a:xfrm>
            <a:off x="694800" y="1281600"/>
            <a:ext cx="5181600" cy="4351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Survey 1: upReach students	</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en-GB"/>
              <a:t>Current HE students</a:t>
            </a:r>
            <a:endParaRPr/>
          </a:p>
          <a:p>
            <a:pPr marL="457200" lvl="0" indent="-342900" algn="l" rtl="0">
              <a:spcBef>
                <a:spcPts val="0"/>
              </a:spcBef>
              <a:spcAft>
                <a:spcPts val="0"/>
              </a:spcAft>
              <a:buSzPts val="1800"/>
              <a:buChar char="●"/>
            </a:pPr>
            <a:r>
              <a:rPr lang="en-GB"/>
              <a:t>Sample size of 476 </a:t>
            </a:r>
            <a:endParaRPr/>
          </a:p>
          <a:p>
            <a:pPr marL="457200" lvl="0" indent="-342900" algn="l" rtl="0">
              <a:spcBef>
                <a:spcPts val="0"/>
              </a:spcBef>
              <a:spcAft>
                <a:spcPts val="0"/>
              </a:spcAft>
              <a:buSzPts val="1800"/>
              <a:buChar char="●"/>
            </a:pPr>
            <a:r>
              <a:rPr lang="en-GB"/>
              <a:t>Students from lower-income households who attended UK state schools</a:t>
            </a:r>
            <a:endParaRPr/>
          </a:p>
          <a:p>
            <a:pPr marL="457200" lvl="0" indent="-342900" algn="l" rtl="0">
              <a:spcBef>
                <a:spcPts val="0"/>
              </a:spcBef>
              <a:spcAft>
                <a:spcPts val="0"/>
              </a:spcAft>
              <a:buSzPts val="1800"/>
              <a:buChar char="●"/>
            </a:pPr>
            <a:r>
              <a:rPr lang="en-GB"/>
              <a:t>Higher than average A-Level grades </a:t>
            </a:r>
            <a:endParaRPr/>
          </a:p>
          <a:p>
            <a:pPr marL="457200" lvl="0" indent="-342900" algn="l" rtl="0">
              <a:spcBef>
                <a:spcPts val="0"/>
              </a:spcBef>
              <a:spcAft>
                <a:spcPts val="0"/>
              </a:spcAft>
              <a:buSzPts val="1800"/>
              <a:buChar char="●"/>
            </a:pPr>
            <a:r>
              <a:rPr lang="en-GB"/>
              <a:t>Highly engaged with their education and future career options</a:t>
            </a:r>
            <a:endParaRPr/>
          </a:p>
        </p:txBody>
      </p:sp>
      <p:sp>
        <p:nvSpPr>
          <p:cNvPr id="219" name="Google Shape;219;p27"/>
          <p:cNvSpPr txBox="1">
            <a:spLocks noGrp="1"/>
          </p:cNvSpPr>
          <p:nvPr>
            <p:ph type="body" idx="2"/>
          </p:nvPr>
        </p:nvSpPr>
        <p:spPr>
          <a:xfrm>
            <a:off x="6315076" y="1281600"/>
            <a:ext cx="5181600" cy="4351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Survey 2: Wider target</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en-GB"/>
              <a:t>Current sixth form students </a:t>
            </a:r>
            <a:endParaRPr/>
          </a:p>
          <a:p>
            <a:pPr marL="457200" lvl="0" indent="-342900" algn="l" rtl="0">
              <a:spcBef>
                <a:spcPts val="0"/>
              </a:spcBef>
              <a:spcAft>
                <a:spcPts val="0"/>
              </a:spcAft>
              <a:buSzPts val="1800"/>
              <a:buChar char="●"/>
            </a:pPr>
            <a:r>
              <a:rPr lang="en-GB"/>
              <a:t>Current HE and FE students </a:t>
            </a:r>
            <a:endParaRPr/>
          </a:p>
          <a:p>
            <a:pPr marL="457200" lvl="0" indent="-342900" algn="l" rtl="0">
              <a:spcBef>
                <a:spcPts val="0"/>
              </a:spcBef>
              <a:spcAft>
                <a:spcPts val="0"/>
              </a:spcAft>
              <a:buSzPts val="1800"/>
              <a:buChar char="●"/>
            </a:pPr>
            <a:r>
              <a:rPr lang="en-GB"/>
              <a:t>HE and FE alumni</a:t>
            </a:r>
            <a:endParaRPr/>
          </a:p>
          <a:p>
            <a:pPr marL="457200" lvl="0" indent="0" algn="l" rtl="0">
              <a:spcBef>
                <a:spcPts val="600"/>
              </a:spcBef>
              <a:spcAft>
                <a:spcPts val="0"/>
              </a:spcAft>
              <a:buNone/>
            </a:pPr>
            <a:endParaRPr/>
          </a:p>
          <a:p>
            <a:pPr marL="457200" lvl="0" indent="-342900" algn="l" rtl="0">
              <a:spcBef>
                <a:spcPts val="600"/>
              </a:spcBef>
              <a:spcAft>
                <a:spcPts val="0"/>
              </a:spcAft>
              <a:buSzPts val="1800"/>
              <a:buChar char="●"/>
            </a:pPr>
            <a:r>
              <a:rPr lang="en-GB"/>
              <a:t>Sample size of 1,487</a:t>
            </a:r>
            <a:endParaRPr/>
          </a:p>
          <a:p>
            <a:pPr marL="457200" lvl="0" indent="0" algn="l" rtl="0">
              <a:spcBef>
                <a:spcPts val="600"/>
              </a:spcBef>
              <a:spcAft>
                <a:spcPts val="0"/>
              </a:spcAft>
              <a:buNone/>
            </a:pPr>
            <a:endParaRPr/>
          </a:p>
          <a:p>
            <a:pPr marL="457200" lvl="0" indent="-342900" algn="l" rtl="0">
              <a:spcBef>
                <a:spcPts val="600"/>
              </a:spcBef>
              <a:spcAft>
                <a:spcPts val="0"/>
              </a:spcAft>
              <a:buSzPts val="1800"/>
              <a:buChar char="●"/>
            </a:pPr>
            <a:r>
              <a:rPr lang="en-GB"/>
              <a:t>86% of respondents were current sixth form students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Respondents prioritise their interest when considering study</a:t>
            </a:r>
            <a:endParaRPr/>
          </a:p>
        </p:txBody>
      </p:sp>
      <p:sp>
        <p:nvSpPr>
          <p:cNvPr id="226" name="Google Shape;226;p28"/>
          <p:cNvSpPr txBox="1">
            <a:spLocks noGrp="1"/>
          </p:cNvSpPr>
          <p:nvPr>
            <p:ph type="body" idx="1"/>
          </p:nvPr>
        </p:nvSpPr>
        <p:spPr>
          <a:xfrm>
            <a:off x="496225" y="1423863"/>
            <a:ext cx="4171500" cy="45822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GB" sz="2200"/>
              <a:t>Top concerns are:</a:t>
            </a:r>
            <a:endParaRPr sz="2200"/>
          </a:p>
          <a:p>
            <a:pPr marL="230399" lvl="1" indent="-254000" algn="l" rtl="0">
              <a:spcBef>
                <a:spcPts val="1000"/>
              </a:spcBef>
              <a:spcAft>
                <a:spcPts val="0"/>
              </a:spcAft>
              <a:buSzPts val="2200"/>
              <a:buChar char="○"/>
            </a:pPr>
            <a:r>
              <a:rPr lang="en-GB" sz="2200"/>
              <a:t>Interest in the subject</a:t>
            </a:r>
            <a:endParaRPr sz="2200"/>
          </a:p>
          <a:p>
            <a:pPr marL="230399" lvl="1" indent="-254000" algn="l" rtl="0">
              <a:spcBef>
                <a:spcPts val="1000"/>
              </a:spcBef>
              <a:spcAft>
                <a:spcPts val="0"/>
              </a:spcAft>
              <a:buSzPts val="2200"/>
              <a:buChar char="○"/>
            </a:pPr>
            <a:r>
              <a:rPr lang="en-GB" sz="2200"/>
              <a:t>The career the qualification may lead to</a:t>
            </a:r>
            <a:endParaRPr sz="2200"/>
          </a:p>
          <a:p>
            <a:pPr marL="230399" lvl="1" indent="-254000" algn="l" rtl="0">
              <a:spcBef>
                <a:spcPts val="1000"/>
              </a:spcBef>
              <a:spcAft>
                <a:spcPts val="0"/>
              </a:spcAft>
              <a:buSzPts val="2200"/>
              <a:buChar char="○"/>
            </a:pPr>
            <a:r>
              <a:rPr lang="en-GB" sz="2200"/>
              <a:t>The quality of specific course and institution are the most important factors when deciding where and what to study.</a:t>
            </a:r>
            <a:endParaRPr sz="2200"/>
          </a:p>
          <a:p>
            <a:pPr marL="0" lvl="0" indent="0" algn="l" rtl="0">
              <a:spcBef>
                <a:spcPts val="1000"/>
              </a:spcBef>
              <a:spcAft>
                <a:spcPts val="0"/>
              </a:spcAft>
              <a:buNone/>
            </a:pPr>
            <a:endParaRPr sz="2200"/>
          </a:p>
          <a:p>
            <a:pPr marL="457200" lvl="0" indent="-368300" algn="l" rtl="0">
              <a:spcBef>
                <a:spcPts val="600"/>
              </a:spcBef>
              <a:spcAft>
                <a:spcPts val="0"/>
              </a:spcAft>
              <a:buSzPts val="2200"/>
              <a:buChar char="●"/>
            </a:pPr>
            <a:r>
              <a:rPr lang="en-GB" sz="2200"/>
              <a:t>Likely salary after graduating - 4th most important</a:t>
            </a:r>
            <a:endParaRPr sz="2200"/>
          </a:p>
        </p:txBody>
      </p:sp>
      <p:pic>
        <p:nvPicPr>
          <p:cNvPr id="227" name="Google Shape;227;p28"/>
          <p:cNvPicPr preferRelativeResize="0"/>
          <p:nvPr/>
        </p:nvPicPr>
        <p:blipFill>
          <a:blip r:embed="rId3">
            <a:alphaModFix/>
          </a:blip>
          <a:stretch>
            <a:fillRect/>
          </a:stretch>
        </p:blipFill>
        <p:spPr>
          <a:xfrm>
            <a:off x="4865851" y="1535849"/>
            <a:ext cx="6786100" cy="435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GB"/>
              <a:t>Many sixth form students don’t know that salary information is available</a:t>
            </a:r>
            <a:endParaRPr/>
          </a:p>
        </p:txBody>
      </p:sp>
      <p:pic>
        <p:nvPicPr>
          <p:cNvPr id="234" name="Google Shape;234;p29"/>
          <p:cNvPicPr preferRelativeResize="0"/>
          <p:nvPr/>
        </p:nvPicPr>
        <p:blipFill rotWithShape="1">
          <a:blip r:embed="rId3">
            <a:alphaModFix/>
          </a:blip>
          <a:srcRect t="15754" r="64710" b="6023"/>
          <a:stretch/>
        </p:blipFill>
        <p:spPr>
          <a:xfrm>
            <a:off x="1202675" y="1479250"/>
            <a:ext cx="4246832" cy="4343400"/>
          </a:xfrm>
          <a:prstGeom prst="rect">
            <a:avLst/>
          </a:prstGeom>
          <a:noFill/>
          <a:ln>
            <a:noFill/>
          </a:ln>
        </p:spPr>
      </p:pic>
      <p:pic>
        <p:nvPicPr>
          <p:cNvPr id="235" name="Google Shape;235;p29"/>
          <p:cNvPicPr preferRelativeResize="0"/>
          <p:nvPr/>
        </p:nvPicPr>
        <p:blipFill rotWithShape="1">
          <a:blip r:embed="rId3">
            <a:alphaModFix/>
          </a:blip>
          <a:srcRect l="53093" t="16256" b="8758"/>
          <a:stretch/>
        </p:blipFill>
        <p:spPr>
          <a:xfrm>
            <a:off x="5563420" y="1943767"/>
            <a:ext cx="5269029" cy="37274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4. The most popular source of information about salaries is from institutions' websites</a:t>
            </a:r>
            <a:endParaRPr/>
          </a:p>
        </p:txBody>
      </p:sp>
      <p:graphicFrame>
        <p:nvGraphicFramePr>
          <p:cNvPr id="242" name="Google Shape;242;p30"/>
          <p:cNvGraphicFramePr/>
          <p:nvPr/>
        </p:nvGraphicFramePr>
        <p:xfrm>
          <a:off x="710125" y="1836225"/>
          <a:ext cx="10896750" cy="3317825"/>
        </p:xfrm>
        <a:graphic>
          <a:graphicData uri="http://schemas.openxmlformats.org/drawingml/2006/table">
            <a:tbl>
              <a:tblPr>
                <a:noFill/>
                <a:tableStyleId>{3665C357-BC8C-4A83-B8A7-EDF242B53E7E}</a:tableStyleId>
              </a:tblPr>
              <a:tblGrid>
                <a:gridCol w="6058775">
                  <a:extLst>
                    <a:ext uri="{9D8B030D-6E8A-4147-A177-3AD203B41FA5}">
                      <a16:colId xmlns:a16="http://schemas.microsoft.com/office/drawing/2014/main" val="20000"/>
                    </a:ext>
                  </a:extLst>
                </a:gridCol>
                <a:gridCol w="2487275">
                  <a:extLst>
                    <a:ext uri="{9D8B030D-6E8A-4147-A177-3AD203B41FA5}">
                      <a16:colId xmlns:a16="http://schemas.microsoft.com/office/drawing/2014/main" val="20001"/>
                    </a:ext>
                  </a:extLst>
                </a:gridCol>
                <a:gridCol w="2350700">
                  <a:extLst>
                    <a:ext uri="{9D8B030D-6E8A-4147-A177-3AD203B41FA5}">
                      <a16:colId xmlns:a16="http://schemas.microsoft.com/office/drawing/2014/main" val="20002"/>
                    </a:ext>
                  </a:extLst>
                </a:gridCol>
              </a:tblGrid>
              <a:tr h="465350">
                <a:tc>
                  <a:txBody>
                    <a:bodyPr/>
                    <a:lstStyle/>
                    <a:p>
                      <a:pPr marL="0" lvl="0" indent="0" algn="l" rtl="0">
                        <a:spcBef>
                          <a:spcPts val="0"/>
                        </a:spcBef>
                        <a:spcAft>
                          <a:spcPts val="0"/>
                        </a:spcAft>
                        <a:buNone/>
                      </a:pPr>
                      <a:endParaRPr sz="1600"/>
                    </a:p>
                  </a:txBody>
                  <a:tcPr marL="91425" marR="91425" marT="91425" marB="91425">
                    <a:solidFill>
                      <a:srgbClr val="FBDFD3"/>
                    </a:solidFill>
                  </a:tcPr>
                </a:tc>
                <a:tc>
                  <a:txBody>
                    <a:bodyPr/>
                    <a:lstStyle/>
                    <a:p>
                      <a:pPr marL="0" lvl="0" indent="0" algn="l" rtl="0">
                        <a:spcBef>
                          <a:spcPts val="0"/>
                        </a:spcBef>
                        <a:spcAft>
                          <a:spcPts val="0"/>
                        </a:spcAft>
                        <a:buNone/>
                      </a:pPr>
                      <a:r>
                        <a:rPr lang="en-GB" sz="1600" b="1"/>
                        <a:t>Considering a degree</a:t>
                      </a:r>
                      <a:endParaRPr sz="1600" b="1"/>
                    </a:p>
                  </a:txBody>
                  <a:tcPr marL="91425" marR="91425" marT="91425" marB="91425">
                    <a:solidFill>
                      <a:srgbClr val="FBDFD3"/>
                    </a:solidFill>
                  </a:tcPr>
                </a:tc>
                <a:tc>
                  <a:txBody>
                    <a:bodyPr/>
                    <a:lstStyle/>
                    <a:p>
                      <a:pPr marL="0" lvl="0" indent="0" algn="l" rtl="0">
                        <a:spcBef>
                          <a:spcPts val="0"/>
                        </a:spcBef>
                        <a:spcAft>
                          <a:spcPts val="0"/>
                        </a:spcAft>
                        <a:buNone/>
                      </a:pPr>
                      <a:r>
                        <a:rPr lang="en-GB" sz="1600" b="1"/>
                        <a:t>Considering a VTQ</a:t>
                      </a:r>
                      <a:endParaRPr sz="1600" b="1"/>
                    </a:p>
                  </a:txBody>
                  <a:tcPr marL="91425" marR="91425" marT="91425" marB="91425">
                    <a:solidFill>
                      <a:srgbClr val="FBDFD3"/>
                    </a:solidFill>
                  </a:tcPr>
                </a:tc>
                <a:extLst>
                  <a:ext uri="{0D108BD9-81ED-4DB2-BD59-A6C34878D82A}">
                    <a16:rowId xmlns:a16="http://schemas.microsoft.com/office/drawing/2014/main" val="10000"/>
                  </a:ext>
                </a:extLst>
              </a:tr>
              <a:tr h="465350">
                <a:tc>
                  <a:txBody>
                    <a:bodyPr/>
                    <a:lstStyle/>
                    <a:p>
                      <a:pPr marL="0" lvl="0" indent="0" algn="l" rtl="0">
                        <a:spcBef>
                          <a:spcPts val="0"/>
                        </a:spcBef>
                        <a:spcAft>
                          <a:spcPts val="0"/>
                        </a:spcAft>
                        <a:buNone/>
                      </a:pPr>
                      <a:r>
                        <a:rPr lang="en-GB" sz="1600" b="1"/>
                        <a:t>University/college own website</a:t>
                      </a:r>
                      <a:endParaRPr sz="1600" b="1"/>
                    </a:p>
                  </a:txBody>
                  <a:tcPr marL="91425" marR="91425" marT="91425" marB="91425">
                    <a:solidFill>
                      <a:srgbClr val="FBDFD3"/>
                    </a:solidFill>
                  </a:tcPr>
                </a:tc>
                <a:tc>
                  <a:txBody>
                    <a:bodyPr/>
                    <a:lstStyle/>
                    <a:p>
                      <a:pPr marL="0" lvl="0" indent="0" algn="ctr" rtl="0">
                        <a:lnSpc>
                          <a:spcPct val="115000"/>
                        </a:lnSpc>
                        <a:spcBef>
                          <a:spcPts val="0"/>
                        </a:spcBef>
                        <a:spcAft>
                          <a:spcPts val="0"/>
                        </a:spcAft>
                        <a:buNone/>
                      </a:pPr>
                      <a:r>
                        <a:rPr lang="en-GB" sz="1600"/>
                        <a:t>44%</a:t>
                      </a:r>
                      <a:endParaRPr sz="1600"/>
                    </a:p>
                  </a:txBody>
                  <a:tcPr marL="91425" marR="91425" marT="91425" marB="91425"/>
                </a:tc>
                <a:tc>
                  <a:txBody>
                    <a:bodyPr/>
                    <a:lstStyle/>
                    <a:p>
                      <a:pPr marL="0" lvl="0" indent="0" algn="ctr" rtl="0">
                        <a:lnSpc>
                          <a:spcPct val="115000"/>
                        </a:lnSpc>
                        <a:spcBef>
                          <a:spcPts val="0"/>
                        </a:spcBef>
                        <a:spcAft>
                          <a:spcPts val="0"/>
                        </a:spcAft>
                        <a:buNone/>
                      </a:pPr>
                      <a:r>
                        <a:rPr lang="en-GB" sz="1600"/>
                        <a:t>32%</a:t>
                      </a:r>
                      <a:endParaRPr sz="1600"/>
                    </a:p>
                  </a:txBody>
                  <a:tcPr marL="91425" marR="91425" marT="91425" marB="91425"/>
                </a:tc>
                <a:extLst>
                  <a:ext uri="{0D108BD9-81ED-4DB2-BD59-A6C34878D82A}">
                    <a16:rowId xmlns:a16="http://schemas.microsoft.com/office/drawing/2014/main" val="10001"/>
                  </a:ext>
                </a:extLst>
              </a:tr>
              <a:tr h="502675">
                <a:tc>
                  <a:txBody>
                    <a:bodyPr/>
                    <a:lstStyle/>
                    <a:p>
                      <a:pPr marL="0" lvl="0" indent="0" algn="l" rtl="0">
                        <a:spcBef>
                          <a:spcPts val="0"/>
                        </a:spcBef>
                        <a:spcAft>
                          <a:spcPts val="0"/>
                        </a:spcAft>
                        <a:buNone/>
                      </a:pPr>
                      <a:r>
                        <a:rPr lang="en-GB" sz="1600" b="1"/>
                        <a:t>Careers advice websites e.g. UCAS, Prospects</a:t>
                      </a:r>
                      <a:endParaRPr sz="1600" b="1"/>
                    </a:p>
                  </a:txBody>
                  <a:tcPr marL="91425" marR="91425" marT="91425" marB="91425">
                    <a:solidFill>
                      <a:srgbClr val="FBDFD3"/>
                    </a:solidFill>
                  </a:tcPr>
                </a:tc>
                <a:tc>
                  <a:txBody>
                    <a:bodyPr/>
                    <a:lstStyle/>
                    <a:p>
                      <a:pPr marL="0" lvl="0" indent="0" algn="ctr" rtl="0">
                        <a:lnSpc>
                          <a:spcPct val="115000"/>
                        </a:lnSpc>
                        <a:spcBef>
                          <a:spcPts val="0"/>
                        </a:spcBef>
                        <a:spcAft>
                          <a:spcPts val="0"/>
                        </a:spcAft>
                        <a:buNone/>
                      </a:pPr>
                      <a:r>
                        <a:rPr lang="en-GB" sz="1600"/>
                        <a:t>32%</a:t>
                      </a:r>
                      <a:endParaRPr sz="1600"/>
                    </a:p>
                  </a:txBody>
                  <a:tcPr marL="91425" marR="91425" marT="91425" marB="91425"/>
                </a:tc>
                <a:tc>
                  <a:txBody>
                    <a:bodyPr/>
                    <a:lstStyle/>
                    <a:p>
                      <a:pPr marL="0" lvl="0" indent="0" algn="ctr" rtl="0">
                        <a:lnSpc>
                          <a:spcPct val="115000"/>
                        </a:lnSpc>
                        <a:spcBef>
                          <a:spcPts val="0"/>
                        </a:spcBef>
                        <a:spcAft>
                          <a:spcPts val="0"/>
                        </a:spcAft>
                        <a:buNone/>
                      </a:pPr>
                      <a:r>
                        <a:rPr lang="en-GB" sz="1600"/>
                        <a:t>17%</a:t>
                      </a:r>
                      <a:endParaRPr sz="1600"/>
                    </a:p>
                  </a:txBody>
                  <a:tcPr marL="91425" marR="91425" marT="91425" marB="91425"/>
                </a:tc>
                <a:extLst>
                  <a:ext uri="{0D108BD9-81ED-4DB2-BD59-A6C34878D82A}">
                    <a16:rowId xmlns:a16="http://schemas.microsoft.com/office/drawing/2014/main" val="10002"/>
                  </a:ext>
                </a:extLst>
              </a:tr>
              <a:tr h="465350">
                <a:tc>
                  <a:txBody>
                    <a:bodyPr/>
                    <a:lstStyle/>
                    <a:p>
                      <a:pPr marL="0" lvl="0" indent="0" algn="l" rtl="0">
                        <a:spcBef>
                          <a:spcPts val="0"/>
                        </a:spcBef>
                        <a:spcAft>
                          <a:spcPts val="0"/>
                        </a:spcAft>
                        <a:buNone/>
                      </a:pPr>
                      <a:r>
                        <a:rPr lang="en-GB" sz="1600" b="1"/>
                        <a:t>National Careers Service or other government sources</a:t>
                      </a:r>
                      <a:endParaRPr sz="1600" b="1"/>
                    </a:p>
                  </a:txBody>
                  <a:tcPr marL="91425" marR="91425" marT="91425" marB="91425">
                    <a:solidFill>
                      <a:srgbClr val="FBDFD3"/>
                    </a:solidFill>
                  </a:tcPr>
                </a:tc>
                <a:tc>
                  <a:txBody>
                    <a:bodyPr/>
                    <a:lstStyle/>
                    <a:p>
                      <a:pPr marL="0" lvl="0" indent="0" algn="ctr" rtl="0">
                        <a:lnSpc>
                          <a:spcPct val="115000"/>
                        </a:lnSpc>
                        <a:spcBef>
                          <a:spcPts val="0"/>
                        </a:spcBef>
                        <a:spcAft>
                          <a:spcPts val="0"/>
                        </a:spcAft>
                        <a:buNone/>
                      </a:pPr>
                      <a:r>
                        <a:rPr lang="en-GB" sz="1600"/>
                        <a:t>17%</a:t>
                      </a:r>
                      <a:endParaRPr sz="1600"/>
                    </a:p>
                  </a:txBody>
                  <a:tcPr marL="91425" marR="91425" marT="91425" marB="91425"/>
                </a:tc>
                <a:tc>
                  <a:txBody>
                    <a:bodyPr/>
                    <a:lstStyle/>
                    <a:p>
                      <a:pPr marL="0" lvl="0" indent="0" algn="ctr" rtl="0">
                        <a:lnSpc>
                          <a:spcPct val="115000"/>
                        </a:lnSpc>
                        <a:spcBef>
                          <a:spcPts val="0"/>
                        </a:spcBef>
                        <a:spcAft>
                          <a:spcPts val="0"/>
                        </a:spcAft>
                        <a:buNone/>
                      </a:pPr>
                      <a:r>
                        <a:rPr lang="en-GB" sz="1600"/>
                        <a:t>15%</a:t>
                      </a:r>
                      <a:endParaRPr sz="1600"/>
                    </a:p>
                  </a:txBody>
                  <a:tcPr marL="91425" marR="91425" marT="91425" marB="91425"/>
                </a:tc>
                <a:extLst>
                  <a:ext uri="{0D108BD9-81ED-4DB2-BD59-A6C34878D82A}">
                    <a16:rowId xmlns:a16="http://schemas.microsoft.com/office/drawing/2014/main" val="10003"/>
                  </a:ext>
                </a:extLst>
              </a:tr>
              <a:tr h="488400">
                <a:tc>
                  <a:txBody>
                    <a:bodyPr/>
                    <a:lstStyle/>
                    <a:p>
                      <a:pPr marL="0" lvl="0" indent="0" algn="l" rtl="0">
                        <a:spcBef>
                          <a:spcPts val="0"/>
                        </a:spcBef>
                        <a:spcAft>
                          <a:spcPts val="0"/>
                        </a:spcAft>
                        <a:buNone/>
                      </a:pPr>
                      <a:r>
                        <a:rPr lang="en-GB" sz="1600" b="1"/>
                        <a:t>Universities guides such e.g. The Times, The Guardian</a:t>
                      </a:r>
                      <a:endParaRPr sz="1600" b="1"/>
                    </a:p>
                  </a:txBody>
                  <a:tcPr marL="91425" marR="91425" marT="91425" marB="91425">
                    <a:solidFill>
                      <a:srgbClr val="FBDFD3"/>
                    </a:solidFill>
                  </a:tcPr>
                </a:tc>
                <a:tc>
                  <a:txBody>
                    <a:bodyPr/>
                    <a:lstStyle/>
                    <a:p>
                      <a:pPr marL="0" lvl="0" indent="0" algn="ctr" rtl="0">
                        <a:lnSpc>
                          <a:spcPct val="115000"/>
                        </a:lnSpc>
                        <a:spcBef>
                          <a:spcPts val="0"/>
                        </a:spcBef>
                        <a:spcAft>
                          <a:spcPts val="0"/>
                        </a:spcAft>
                        <a:buNone/>
                      </a:pPr>
                      <a:r>
                        <a:rPr lang="en-GB" sz="1600"/>
                        <a:t>14%</a:t>
                      </a:r>
                      <a:endParaRPr sz="1600"/>
                    </a:p>
                  </a:txBody>
                  <a:tcPr marL="91425" marR="91425" marT="91425" marB="91425"/>
                </a:tc>
                <a:tc>
                  <a:txBody>
                    <a:bodyPr/>
                    <a:lstStyle/>
                    <a:p>
                      <a:pPr marL="0" lvl="0" indent="0" algn="ctr" rtl="0">
                        <a:spcBef>
                          <a:spcPts val="0"/>
                        </a:spcBef>
                        <a:spcAft>
                          <a:spcPts val="0"/>
                        </a:spcAft>
                        <a:buNone/>
                      </a:pPr>
                      <a:r>
                        <a:rPr lang="en-GB" sz="1600"/>
                        <a:t>N/A</a:t>
                      </a:r>
                      <a:endParaRPr sz="1600"/>
                    </a:p>
                  </a:txBody>
                  <a:tcPr marL="91425" marR="91425" marT="91425" marB="91425"/>
                </a:tc>
                <a:extLst>
                  <a:ext uri="{0D108BD9-81ED-4DB2-BD59-A6C34878D82A}">
                    <a16:rowId xmlns:a16="http://schemas.microsoft.com/office/drawing/2014/main" val="10004"/>
                  </a:ext>
                </a:extLst>
              </a:tr>
              <a:tr h="465350">
                <a:tc>
                  <a:txBody>
                    <a:bodyPr/>
                    <a:lstStyle/>
                    <a:p>
                      <a:pPr marL="0" lvl="0" indent="0" algn="l" rtl="0">
                        <a:spcBef>
                          <a:spcPts val="0"/>
                        </a:spcBef>
                        <a:spcAft>
                          <a:spcPts val="0"/>
                        </a:spcAft>
                        <a:buNone/>
                      </a:pPr>
                      <a:r>
                        <a:rPr lang="en-GB" sz="1600" b="1"/>
                        <a:t>Industry regulators or websites</a:t>
                      </a:r>
                      <a:endParaRPr sz="1600" b="1"/>
                    </a:p>
                  </a:txBody>
                  <a:tcPr marL="91425" marR="91425" marT="91425" marB="91425">
                    <a:solidFill>
                      <a:srgbClr val="FBDFD3"/>
                    </a:solidFill>
                  </a:tcPr>
                </a:tc>
                <a:tc>
                  <a:txBody>
                    <a:bodyPr/>
                    <a:lstStyle/>
                    <a:p>
                      <a:pPr marL="0" lvl="0" indent="0" algn="ctr" rtl="0">
                        <a:lnSpc>
                          <a:spcPct val="115000"/>
                        </a:lnSpc>
                        <a:spcBef>
                          <a:spcPts val="0"/>
                        </a:spcBef>
                        <a:spcAft>
                          <a:spcPts val="0"/>
                        </a:spcAft>
                        <a:buNone/>
                      </a:pPr>
                      <a:r>
                        <a:rPr lang="en-GB" sz="1600"/>
                        <a:t>10%</a:t>
                      </a:r>
                      <a:endParaRPr sz="1600"/>
                    </a:p>
                  </a:txBody>
                  <a:tcPr marL="91425" marR="91425" marT="91425" marB="91425"/>
                </a:tc>
                <a:tc>
                  <a:txBody>
                    <a:bodyPr/>
                    <a:lstStyle/>
                    <a:p>
                      <a:pPr marL="0" lvl="0" indent="0" algn="ctr" rtl="0">
                        <a:lnSpc>
                          <a:spcPct val="115000"/>
                        </a:lnSpc>
                        <a:spcBef>
                          <a:spcPts val="0"/>
                        </a:spcBef>
                        <a:spcAft>
                          <a:spcPts val="0"/>
                        </a:spcAft>
                        <a:buNone/>
                      </a:pPr>
                      <a:r>
                        <a:rPr lang="en-GB" sz="1600"/>
                        <a:t>7%</a:t>
                      </a:r>
                      <a:endParaRPr sz="1600"/>
                    </a:p>
                  </a:txBody>
                  <a:tcPr marL="91425" marR="91425" marT="91425" marB="91425"/>
                </a:tc>
                <a:extLst>
                  <a:ext uri="{0D108BD9-81ED-4DB2-BD59-A6C34878D82A}">
                    <a16:rowId xmlns:a16="http://schemas.microsoft.com/office/drawing/2014/main" val="10005"/>
                  </a:ext>
                </a:extLst>
              </a:tr>
              <a:tr h="465350">
                <a:tc>
                  <a:txBody>
                    <a:bodyPr/>
                    <a:lstStyle/>
                    <a:p>
                      <a:pPr marL="0" lvl="0" indent="0" algn="l" rtl="0">
                        <a:spcBef>
                          <a:spcPts val="0"/>
                        </a:spcBef>
                        <a:spcAft>
                          <a:spcPts val="0"/>
                        </a:spcAft>
                        <a:buNone/>
                      </a:pPr>
                      <a:r>
                        <a:rPr lang="en-GB" sz="1600" b="1"/>
                        <a:t>School/college careers service</a:t>
                      </a:r>
                      <a:endParaRPr sz="1600" b="1"/>
                    </a:p>
                  </a:txBody>
                  <a:tcPr marL="91425" marR="91425" marT="91425" marB="91425">
                    <a:solidFill>
                      <a:srgbClr val="FBDFD3"/>
                    </a:solidFill>
                  </a:tcPr>
                </a:tc>
                <a:tc>
                  <a:txBody>
                    <a:bodyPr/>
                    <a:lstStyle/>
                    <a:p>
                      <a:pPr marL="0" lvl="0" indent="0" algn="ctr" rtl="0">
                        <a:lnSpc>
                          <a:spcPct val="115000"/>
                        </a:lnSpc>
                        <a:spcBef>
                          <a:spcPts val="0"/>
                        </a:spcBef>
                        <a:spcAft>
                          <a:spcPts val="0"/>
                        </a:spcAft>
                        <a:buNone/>
                      </a:pPr>
                      <a:r>
                        <a:rPr lang="en-GB" sz="1600"/>
                        <a:t>10%</a:t>
                      </a:r>
                      <a:endParaRPr sz="1600"/>
                    </a:p>
                  </a:txBody>
                  <a:tcPr marL="91425" marR="91425" marT="91425" marB="91425"/>
                </a:tc>
                <a:tc>
                  <a:txBody>
                    <a:bodyPr/>
                    <a:lstStyle/>
                    <a:p>
                      <a:pPr marL="0" lvl="0" indent="0" algn="ctr" rtl="0">
                        <a:lnSpc>
                          <a:spcPct val="115000"/>
                        </a:lnSpc>
                        <a:spcBef>
                          <a:spcPts val="0"/>
                        </a:spcBef>
                        <a:spcAft>
                          <a:spcPts val="0"/>
                        </a:spcAft>
                        <a:buNone/>
                      </a:pPr>
                      <a:r>
                        <a:rPr lang="en-GB" sz="1600"/>
                        <a:t>15%</a:t>
                      </a:r>
                      <a:endParaRPr sz="16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946824" y="612309"/>
            <a:ext cx="14382000" cy="96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What can we do?</a:t>
            </a:r>
            <a:endParaRPr/>
          </a:p>
        </p:txBody>
      </p:sp>
      <p:sp>
        <p:nvSpPr>
          <p:cNvPr id="249" name="Google Shape;249;p31"/>
          <p:cNvSpPr txBox="1">
            <a:spLocks noGrp="1"/>
          </p:cNvSpPr>
          <p:nvPr>
            <p:ph type="body" idx="1"/>
          </p:nvPr>
        </p:nvSpPr>
        <p:spPr>
          <a:xfrm>
            <a:off x="926400" y="1708800"/>
            <a:ext cx="10291800" cy="58017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800"/>
              <a:buChar char="●"/>
            </a:pPr>
            <a:r>
              <a:rPr lang="en-GB" dirty="0"/>
              <a:t>A central, impartial hub of information.</a:t>
            </a:r>
            <a:br>
              <a:rPr lang="en-GB" dirty="0"/>
            </a:br>
            <a:endParaRPr dirty="0"/>
          </a:p>
          <a:p>
            <a:pPr marL="457200" lvl="0" indent="-330200" algn="l" rtl="0">
              <a:spcBef>
                <a:spcPts val="0"/>
              </a:spcBef>
              <a:spcAft>
                <a:spcPts val="0"/>
              </a:spcAft>
              <a:buSzPts val="1800"/>
              <a:buChar char="●"/>
            </a:pPr>
            <a:r>
              <a:rPr lang="en-GB" dirty="0"/>
              <a:t>Better data on the value of FE qualifications.</a:t>
            </a:r>
            <a:br>
              <a:rPr lang="en-GB" dirty="0"/>
            </a:br>
            <a:endParaRPr dirty="0"/>
          </a:p>
          <a:p>
            <a:pPr marL="457200" lvl="0" indent="-330200" algn="l" rtl="0">
              <a:spcBef>
                <a:spcPts val="0"/>
              </a:spcBef>
              <a:spcAft>
                <a:spcPts val="0"/>
              </a:spcAft>
              <a:buSzPts val="1800"/>
              <a:buChar char="●"/>
            </a:pPr>
            <a:r>
              <a:rPr lang="en-GB" dirty="0"/>
              <a:t>Additional surveys, focusing on students from lower socio-economic backgrounds.</a:t>
            </a:r>
            <a:br>
              <a:rPr lang="en-GB" dirty="0"/>
            </a:br>
            <a:endParaRPr dirty="0"/>
          </a:p>
          <a:p>
            <a:pPr marL="457200" lvl="0" indent="-330200" algn="l" rtl="0">
              <a:spcBef>
                <a:spcPts val="0"/>
              </a:spcBef>
              <a:spcAft>
                <a:spcPts val="0"/>
              </a:spcAft>
              <a:buSzPts val="1800"/>
              <a:buChar char="●"/>
            </a:pPr>
            <a:r>
              <a:rPr lang="en-GB" dirty="0"/>
              <a:t>Improved access benchmarks for universities.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710118" y="667461"/>
            <a:ext cx="10786558" cy="72186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GB" b="1"/>
              <a:t>Thank you for joining us</a:t>
            </a:r>
            <a:br>
              <a:rPr lang="en-GB"/>
            </a:br>
            <a:br>
              <a:rPr lang="en-GB"/>
            </a:br>
            <a:r>
              <a:rPr lang="en-GB" b="0"/>
              <a:t>We welcome questions and feedback</a:t>
            </a:r>
            <a:endParaRPr/>
          </a:p>
        </p:txBody>
      </p:sp>
      <p:sp>
        <p:nvSpPr>
          <p:cNvPr id="255" name="Google Shape;255;p32"/>
          <p:cNvSpPr txBox="1">
            <a:spLocks noGrp="1"/>
          </p:cNvSpPr>
          <p:nvPr>
            <p:ph type="body" idx="1"/>
          </p:nvPr>
        </p:nvSpPr>
        <p:spPr>
          <a:xfrm>
            <a:off x="1294631" y="2663006"/>
            <a:ext cx="6366257" cy="293950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GB" u="sng">
                <a:solidFill>
                  <a:schemeClr val="hlink"/>
                </a:solidFill>
                <a:hlinkClick r:id="rId3"/>
              </a:rPr>
              <a:t>contact@socialmobilitycommission.gov.uk</a:t>
            </a:r>
            <a:endParaRPr/>
          </a:p>
          <a:p>
            <a:pPr marL="0" lvl="0" indent="0" algn="l" rtl="0">
              <a:lnSpc>
                <a:spcPct val="100000"/>
              </a:lnSpc>
              <a:spcBef>
                <a:spcPts val="700"/>
              </a:spcBef>
              <a:spcAft>
                <a:spcPts val="0"/>
              </a:spcAft>
              <a:buClr>
                <a:schemeClr val="dk1"/>
              </a:buClr>
              <a:buSzPts val="1800"/>
              <a:buNone/>
            </a:pPr>
            <a:r>
              <a:rPr lang="en-GB"/>
              <a:t>020 7340 8397</a:t>
            </a:r>
            <a:endParaRPr/>
          </a:p>
          <a:p>
            <a:pPr marL="0" lvl="0" indent="0" algn="l" rtl="0">
              <a:lnSpc>
                <a:spcPct val="100000"/>
              </a:lnSpc>
              <a:spcBef>
                <a:spcPts val="700"/>
              </a:spcBef>
              <a:spcAft>
                <a:spcPts val="0"/>
              </a:spcAft>
              <a:buClr>
                <a:schemeClr val="dk1"/>
              </a:buClr>
              <a:buSzPts val="1800"/>
              <a:buNone/>
            </a:pPr>
            <a:r>
              <a:rPr lang="en-GB"/>
              <a:t>@SMCommission</a:t>
            </a:r>
            <a:endParaRPr/>
          </a:p>
          <a:p>
            <a:pPr marL="0" lvl="0" indent="0" algn="l" rtl="0">
              <a:lnSpc>
                <a:spcPct val="100000"/>
              </a:lnSpc>
              <a:spcBef>
                <a:spcPts val="700"/>
              </a:spcBef>
              <a:spcAft>
                <a:spcPts val="0"/>
              </a:spcAft>
              <a:buClr>
                <a:schemeClr val="dk1"/>
              </a:buClr>
              <a:buSzPts val="1800"/>
              <a:buNone/>
            </a:pPr>
            <a:r>
              <a:rPr lang="en-GB"/>
              <a:t>social-mobility-commission</a:t>
            </a:r>
            <a:endParaRPr/>
          </a:p>
          <a:p>
            <a:pPr marL="0" lvl="0" indent="0" algn="l" rtl="0">
              <a:lnSpc>
                <a:spcPct val="100000"/>
              </a:lnSpc>
              <a:spcBef>
                <a:spcPts val="700"/>
              </a:spcBef>
              <a:spcAft>
                <a:spcPts val="0"/>
              </a:spcAft>
              <a:buClr>
                <a:schemeClr val="dk1"/>
              </a:buClr>
              <a:buSzPts val="1800"/>
              <a:buNone/>
            </a:pPr>
            <a:r>
              <a:rPr lang="en-GB"/>
              <a:t>@socialmobilitystories</a:t>
            </a:r>
            <a:endParaRPr/>
          </a:p>
          <a:p>
            <a:pPr marL="0" lvl="0" indent="0" algn="l" rtl="0">
              <a:lnSpc>
                <a:spcPct val="100000"/>
              </a:lnSpc>
              <a:spcBef>
                <a:spcPts val="700"/>
              </a:spcBef>
              <a:spcAft>
                <a:spcPts val="0"/>
              </a:spcAft>
              <a:buClr>
                <a:schemeClr val="dk1"/>
              </a:buClr>
              <a:buSzPts val="1800"/>
              <a:buNone/>
            </a:pPr>
            <a:r>
              <a:rPr lang="en-GB" u="sng">
                <a:solidFill>
                  <a:schemeClr val="hlink"/>
                </a:solidFill>
                <a:hlinkClick r:id="rId4"/>
              </a:rPr>
              <a:t>socialmobilityworks.org</a:t>
            </a:r>
            <a:endParaRPr/>
          </a:p>
          <a:p>
            <a:pPr marL="0" lvl="0" indent="0" algn="l" rtl="0">
              <a:lnSpc>
                <a:spcPct val="100000"/>
              </a:lnSpc>
              <a:spcBef>
                <a:spcPts val="700"/>
              </a:spcBef>
              <a:spcAft>
                <a:spcPts val="0"/>
              </a:spcAft>
              <a:buClr>
                <a:schemeClr val="dk1"/>
              </a:buClr>
              <a:buSzPts val="1800"/>
              <a:buNone/>
            </a:pPr>
            <a:r>
              <a:rPr lang="en-GB"/>
              <a:t>gov.uk/government/organisations/social-mobility-commission</a:t>
            </a:r>
            <a:endParaRPr/>
          </a:p>
          <a:p>
            <a:pPr marL="0" lvl="0" indent="0" algn="l" rtl="0">
              <a:lnSpc>
                <a:spcPct val="100000"/>
              </a:lnSpc>
              <a:spcBef>
                <a:spcPts val="700"/>
              </a:spcBef>
              <a:spcAft>
                <a:spcPts val="0"/>
              </a:spcAft>
              <a:buClr>
                <a:schemeClr val="dk1"/>
              </a:buClr>
              <a:buSzPts val="1800"/>
              <a:buNone/>
            </a:pPr>
            <a:endParaRPr/>
          </a:p>
          <a:p>
            <a:pPr marL="0" lvl="0" indent="0" algn="l" rtl="0">
              <a:lnSpc>
                <a:spcPct val="100000"/>
              </a:lnSpc>
              <a:spcBef>
                <a:spcPts val="700"/>
              </a:spcBef>
              <a:spcAft>
                <a:spcPts val="0"/>
              </a:spcAft>
              <a:buClr>
                <a:schemeClr val="dk1"/>
              </a:buClr>
              <a:buSzPts val="1800"/>
              <a:buNone/>
            </a:pPr>
            <a:endParaRPr/>
          </a:p>
          <a:p>
            <a:pPr marL="0" lvl="0" indent="0" algn="l" rtl="0">
              <a:lnSpc>
                <a:spcPct val="100000"/>
              </a:lnSpc>
              <a:spcBef>
                <a:spcPts val="700"/>
              </a:spcBef>
              <a:spcAft>
                <a:spcPts val="0"/>
              </a:spcAft>
              <a:buClr>
                <a:schemeClr val="dk1"/>
              </a:buClr>
              <a:buSzPts val="1800"/>
              <a:buNone/>
            </a:pPr>
            <a:endParaRPr/>
          </a:p>
          <a:p>
            <a:pPr marL="0" lvl="0" indent="0" algn="l" rtl="0">
              <a:lnSpc>
                <a:spcPct val="100000"/>
              </a:lnSpc>
              <a:spcBef>
                <a:spcPts val="700"/>
              </a:spcBef>
              <a:spcAft>
                <a:spcPts val="0"/>
              </a:spcAft>
              <a:buClr>
                <a:schemeClr val="dk1"/>
              </a:buClr>
              <a:buSzPts val="1800"/>
              <a:buNone/>
            </a:pPr>
            <a:endParaRPr/>
          </a:p>
        </p:txBody>
      </p:sp>
      <p:sp>
        <p:nvSpPr>
          <p:cNvPr id="256" name="Google Shape;256;p32"/>
          <p:cNvSpPr txBox="1">
            <a:spLocks noGrp="1"/>
          </p:cNvSpPr>
          <p:nvPr>
            <p:ph type="body" idx="2"/>
          </p:nvPr>
        </p:nvSpPr>
        <p:spPr>
          <a:xfrm>
            <a:off x="7660888" y="2543446"/>
            <a:ext cx="4946423" cy="293950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GB" b="1"/>
              <a:t>Social Mobility Commission</a:t>
            </a:r>
            <a:endParaRPr/>
          </a:p>
          <a:p>
            <a:pPr marL="0" lvl="0" indent="0" algn="l" rtl="0">
              <a:lnSpc>
                <a:spcPct val="100000"/>
              </a:lnSpc>
              <a:spcBef>
                <a:spcPts val="700"/>
              </a:spcBef>
              <a:spcAft>
                <a:spcPts val="0"/>
              </a:spcAft>
              <a:buClr>
                <a:schemeClr val="dk1"/>
              </a:buClr>
              <a:buSzPts val="1800"/>
              <a:buNone/>
            </a:pPr>
            <a:r>
              <a:rPr lang="en-GB" b="1"/>
              <a:t>Sanctuary Buildings</a:t>
            </a:r>
            <a:endParaRPr/>
          </a:p>
          <a:p>
            <a:pPr marL="0" lvl="0" indent="0" algn="l" rtl="0">
              <a:lnSpc>
                <a:spcPct val="100000"/>
              </a:lnSpc>
              <a:spcBef>
                <a:spcPts val="700"/>
              </a:spcBef>
              <a:spcAft>
                <a:spcPts val="0"/>
              </a:spcAft>
              <a:buClr>
                <a:schemeClr val="dk1"/>
              </a:buClr>
              <a:buSzPts val="1800"/>
              <a:buNone/>
            </a:pPr>
            <a:r>
              <a:rPr lang="en-GB" b="1"/>
              <a:t>20 Great Smith Street</a:t>
            </a:r>
            <a:endParaRPr/>
          </a:p>
          <a:p>
            <a:pPr marL="0" lvl="0" indent="0" algn="l" rtl="0">
              <a:lnSpc>
                <a:spcPct val="100000"/>
              </a:lnSpc>
              <a:spcBef>
                <a:spcPts val="700"/>
              </a:spcBef>
              <a:spcAft>
                <a:spcPts val="0"/>
              </a:spcAft>
              <a:buClr>
                <a:schemeClr val="dk1"/>
              </a:buClr>
              <a:buSzPts val="1800"/>
              <a:buNone/>
            </a:pPr>
            <a:r>
              <a:rPr lang="en-GB" b="1"/>
              <a:t>London </a:t>
            </a:r>
            <a:endParaRPr/>
          </a:p>
          <a:p>
            <a:pPr marL="0" lvl="0" indent="0" algn="l" rtl="0">
              <a:lnSpc>
                <a:spcPct val="100000"/>
              </a:lnSpc>
              <a:spcBef>
                <a:spcPts val="700"/>
              </a:spcBef>
              <a:spcAft>
                <a:spcPts val="0"/>
              </a:spcAft>
              <a:buClr>
                <a:schemeClr val="dk1"/>
              </a:buClr>
              <a:buSzPts val="1800"/>
              <a:buNone/>
            </a:pPr>
            <a:r>
              <a:rPr lang="en-GB" b="1"/>
              <a:t>SW1P 3BT</a:t>
            </a:r>
            <a:endParaRPr/>
          </a:p>
        </p:txBody>
      </p:sp>
      <p:grpSp>
        <p:nvGrpSpPr>
          <p:cNvPr id="257" name="Google Shape;257;p32"/>
          <p:cNvGrpSpPr/>
          <p:nvPr/>
        </p:nvGrpSpPr>
        <p:grpSpPr>
          <a:xfrm>
            <a:off x="746125" y="2662238"/>
            <a:ext cx="288925" cy="287338"/>
            <a:chOff x="746125" y="2662238"/>
            <a:chExt cx="288925" cy="287338"/>
          </a:xfrm>
        </p:grpSpPr>
        <p:sp>
          <p:nvSpPr>
            <p:cNvPr id="258" name="Google Shape;258;p32"/>
            <p:cNvSpPr/>
            <p:nvPr/>
          </p:nvSpPr>
          <p:spPr>
            <a:xfrm>
              <a:off x="746125" y="2670175"/>
              <a:ext cx="279400" cy="279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9" name="Google Shape;259;p32"/>
            <p:cNvSpPr/>
            <p:nvPr/>
          </p:nvSpPr>
          <p:spPr>
            <a:xfrm>
              <a:off x="746125" y="2662238"/>
              <a:ext cx="288925" cy="287338"/>
            </a:xfrm>
            <a:custGeom>
              <a:avLst/>
              <a:gdLst/>
              <a:ahLst/>
              <a:cxnLst/>
              <a:rect l="l" t="t" r="r" b="b"/>
              <a:pathLst>
                <a:path w="296" h="295" extrusionOk="0">
                  <a:moveTo>
                    <a:pt x="148" y="295"/>
                  </a:moveTo>
                  <a:lnTo>
                    <a:pt x="148" y="295"/>
                  </a:lnTo>
                  <a:cubicBezTo>
                    <a:pt x="66" y="295"/>
                    <a:pt x="0" y="229"/>
                    <a:pt x="0" y="147"/>
                  </a:cubicBezTo>
                  <a:cubicBezTo>
                    <a:pt x="0" y="65"/>
                    <a:pt x="66" y="0"/>
                    <a:pt x="148" y="0"/>
                  </a:cubicBezTo>
                  <a:cubicBezTo>
                    <a:pt x="230" y="0"/>
                    <a:pt x="296" y="65"/>
                    <a:pt x="296" y="147"/>
                  </a:cubicBezTo>
                  <a:cubicBezTo>
                    <a:pt x="296" y="229"/>
                    <a:pt x="230" y="295"/>
                    <a:pt x="148" y="295"/>
                  </a:cubicBezTo>
                  <a:close/>
                  <a:moveTo>
                    <a:pt x="148" y="9"/>
                  </a:moveTo>
                  <a:lnTo>
                    <a:pt x="148" y="9"/>
                  </a:lnTo>
                  <a:cubicBezTo>
                    <a:pt x="71" y="9"/>
                    <a:pt x="9" y="70"/>
                    <a:pt x="9" y="147"/>
                  </a:cubicBezTo>
                  <a:cubicBezTo>
                    <a:pt x="9" y="224"/>
                    <a:pt x="71" y="286"/>
                    <a:pt x="148" y="286"/>
                  </a:cubicBezTo>
                  <a:cubicBezTo>
                    <a:pt x="224" y="286"/>
                    <a:pt x="287" y="224"/>
                    <a:pt x="287" y="147"/>
                  </a:cubicBezTo>
                  <a:cubicBezTo>
                    <a:pt x="287" y="70"/>
                    <a:pt x="224" y="9"/>
                    <a:pt x="148" y="9"/>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0" name="Google Shape;260;p32"/>
            <p:cNvSpPr/>
            <p:nvPr/>
          </p:nvSpPr>
          <p:spPr>
            <a:xfrm>
              <a:off x="811213" y="2747963"/>
              <a:ext cx="166688" cy="69850"/>
            </a:xfrm>
            <a:custGeom>
              <a:avLst/>
              <a:gdLst/>
              <a:ahLst/>
              <a:cxnLst/>
              <a:rect l="l" t="t" r="r" b="b"/>
              <a:pathLst>
                <a:path w="171" h="71" extrusionOk="0">
                  <a:moveTo>
                    <a:pt x="85" y="71"/>
                  </a:moveTo>
                  <a:lnTo>
                    <a:pt x="85" y="71"/>
                  </a:lnTo>
                  <a:lnTo>
                    <a:pt x="171" y="2"/>
                  </a:lnTo>
                  <a:cubicBezTo>
                    <a:pt x="169" y="1"/>
                    <a:pt x="167" y="0"/>
                    <a:pt x="165" y="0"/>
                  </a:cubicBezTo>
                  <a:lnTo>
                    <a:pt x="6" y="0"/>
                  </a:lnTo>
                  <a:cubicBezTo>
                    <a:pt x="4" y="0"/>
                    <a:pt x="2" y="1"/>
                    <a:pt x="0" y="2"/>
                  </a:cubicBezTo>
                  <a:lnTo>
                    <a:pt x="85" y="7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61;p32"/>
            <p:cNvSpPr/>
            <p:nvPr/>
          </p:nvSpPr>
          <p:spPr>
            <a:xfrm>
              <a:off x="931863" y="2760663"/>
              <a:ext cx="49213" cy="92075"/>
            </a:xfrm>
            <a:custGeom>
              <a:avLst/>
              <a:gdLst/>
              <a:ahLst/>
              <a:cxnLst/>
              <a:rect l="l" t="t" r="r" b="b"/>
              <a:pathLst>
                <a:path w="51" h="95" extrusionOk="0">
                  <a:moveTo>
                    <a:pt x="51" y="95"/>
                  </a:moveTo>
                  <a:lnTo>
                    <a:pt x="51" y="95"/>
                  </a:lnTo>
                  <a:cubicBezTo>
                    <a:pt x="51" y="94"/>
                    <a:pt x="51" y="93"/>
                    <a:pt x="51" y="92"/>
                  </a:cubicBezTo>
                  <a:lnTo>
                    <a:pt x="51" y="0"/>
                  </a:lnTo>
                  <a:lnTo>
                    <a:pt x="0" y="41"/>
                  </a:lnTo>
                  <a:lnTo>
                    <a:pt x="51" y="9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2" name="Google Shape;262;p32"/>
            <p:cNvSpPr/>
            <p:nvPr/>
          </p:nvSpPr>
          <p:spPr>
            <a:xfrm>
              <a:off x="814388" y="2808288"/>
              <a:ext cx="158750" cy="53975"/>
            </a:xfrm>
            <a:custGeom>
              <a:avLst/>
              <a:gdLst/>
              <a:ahLst/>
              <a:cxnLst/>
              <a:rect l="l" t="t" r="r" b="b"/>
              <a:pathLst>
                <a:path w="163" h="56" extrusionOk="0">
                  <a:moveTo>
                    <a:pt x="111" y="0"/>
                  </a:moveTo>
                  <a:lnTo>
                    <a:pt x="111" y="0"/>
                  </a:lnTo>
                  <a:lnTo>
                    <a:pt x="82" y="24"/>
                  </a:lnTo>
                  <a:lnTo>
                    <a:pt x="52" y="0"/>
                  </a:lnTo>
                  <a:lnTo>
                    <a:pt x="0" y="56"/>
                  </a:lnTo>
                  <a:cubicBezTo>
                    <a:pt x="0" y="56"/>
                    <a:pt x="1" y="56"/>
                    <a:pt x="2" y="56"/>
                  </a:cubicBezTo>
                  <a:lnTo>
                    <a:pt x="161" y="56"/>
                  </a:lnTo>
                  <a:cubicBezTo>
                    <a:pt x="162" y="56"/>
                    <a:pt x="163" y="56"/>
                    <a:pt x="163" y="56"/>
                  </a:cubicBezTo>
                  <a:lnTo>
                    <a:pt x="11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3" name="Google Shape;263;p32"/>
            <p:cNvSpPr/>
            <p:nvPr/>
          </p:nvSpPr>
          <p:spPr>
            <a:xfrm>
              <a:off x="806450" y="2760663"/>
              <a:ext cx="49213" cy="92075"/>
            </a:xfrm>
            <a:custGeom>
              <a:avLst/>
              <a:gdLst/>
              <a:ahLst/>
              <a:cxnLst/>
              <a:rect l="l" t="t" r="r" b="b"/>
              <a:pathLst>
                <a:path w="51" h="95" extrusionOk="0">
                  <a:moveTo>
                    <a:pt x="51" y="41"/>
                  </a:moveTo>
                  <a:lnTo>
                    <a:pt x="51" y="41"/>
                  </a:lnTo>
                  <a:lnTo>
                    <a:pt x="0" y="0"/>
                  </a:lnTo>
                  <a:lnTo>
                    <a:pt x="0" y="92"/>
                  </a:lnTo>
                  <a:cubicBezTo>
                    <a:pt x="0" y="93"/>
                    <a:pt x="0" y="94"/>
                    <a:pt x="0" y="95"/>
                  </a:cubicBezTo>
                  <a:lnTo>
                    <a:pt x="51" y="4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64" name="Google Shape;264;p32"/>
          <p:cNvGrpSpPr/>
          <p:nvPr/>
        </p:nvGrpSpPr>
        <p:grpSpPr>
          <a:xfrm>
            <a:off x="746125" y="3030538"/>
            <a:ext cx="288925" cy="287338"/>
            <a:chOff x="746125" y="3030538"/>
            <a:chExt cx="288925" cy="287338"/>
          </a:xfrm>
        </p:grpSpPr>
        <p:sp>
          <p:nvSpPr>
            <p:cNvPr id="265" name="Google Shape;265;p32"/>
            <p:cNvSpPr/>
            <p:nvPr/>
          </p:nvSpPr>
          <p:spPr>
            <a:xfrm>
              <a:off x="746125" y="3038475"/>
              <a:ext cx="279400" cy="279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32"/>
            <p:cNvSpPr/>
            <p:nvPr/>
          </p:nvSpPr>
          <p:spPr>
            <a:xfrm>
              <a:off x="746125" y="3030538"/>
              <a:ext cx="288925" cy="287338"/>
            </a:xfrm>
            <a:custGeom>
              <a:avLst/>
              <a:gdLst/>
              <a:ahLst/>
              <a:cxnLst/>
              <a:rect l="l" t="t" r="r" b="b"/>
              <a:pathLst>
                <a:path w="296" h="296" extrusionOk="0">
                  <a:moveTo>
                    <a:pt x="148" y="296"/>
                  </a:moveTo>
                  <a:lnTo>
                    <a:pt x="148" y="296"/>
                  </a:lnTo>
                  <a:cubicBezTo>
                    <a:pt x="66" y="296"/>
                    <a:pt x="0" y="229"/>
                    <a:pt x="0" y="147"/>
                  </a:cubicBezTo>
                  <a:cubicBezTo>
                    <a:pt x="0" y="65"/>
                    <a:pt x="66" y="0"/>
                    <a:pt x="148" y="0"/>
                  </a:cubicBezTo>
                  <a:cubicBezTo>
                    <a:pt x="230" y="0"/>
                    <a:pt x="296" y="65"/>
                    <a:pt x="296" y="147"/>
                  </a:cubicBezTo>
                  <a:cubicBezTo>
                    <a:pt x="296" y="229"/>
                    <a:pt x="230" y="296"/>
                    <a:pt x="148" y="296"/>
                  </a:cubicBezTo>
                  <a:close/>
                  <a:moveTo>
                    <a:pt x="148" y="9"/>
                  </a:moveTo>
                  <a:lnTo>
                    <a:pt x="148" y="9"/>
                  </a:lnTo>
                  <a:cubicBezTo>
                    <a:pt x="71" y="9"/>
                    <a:pt x="9" y="71"/>
                    <a:pt x="9" y="147"/>
                  </a:cubicBezTo>
                  <a:cubicBezTo>
                    <a:pt x="9" y="224"/>
                    <a:pt x="71" y="286"/>
                    <a:pt x="148" y="286"/>
                  </a:cubicBezTo>
                  <a:cubicBezTo>
                    <a:pt x="224" y="286"/>
                    <a:pt x="287" y="224"/>
                    <a:pt x="287" y="147"/>
                  </a:cubicBezTo>
                  <a:cubicBezTo>
                    <a:pt x="287" y="71"/>
                    <a:pt x="224" y="9"/>
                    <a:pt x="148" y="9"/>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7" name="Google Shape;267;p32"/>
            <p:cNvSpPr/>
            <p:nvPr/>
          </p:nvSpPr>
          <p:spPr>
            <a:xfrm>
              <a:off x="830263" y="3090863"/>
              <a:ext cx="122238" cy="165100"/>
            </a:xfrm>
            <a:custGeom>
              <a:avLst/>
              <a:gdLst/>
              <a:ahLst/>
              <a:cxnLst/>
              <a:rect l="l" t="t" r="r" b="b"/>
              <a:pathLst>
                <a:path w="125" h="169" extrusionOk="0">
                  <a:moveTo>
                    <a:pt x="125" y="147"/>
                  </a:moveTo>
                  <a:lnTo>
                    <a:pt x="125" y="147"/>
                  </a:lnTo>
                  <a:cubicBezTo>
                    <a:pt x="125" y="145"/>
                    <a:pt x="124" y="143"/>
                    <a:pt x="122" y="141"/>
                  </a:cubicBezTo>
                  <a:lnTo>
                    <a:pt x="98" y="115"/>
                  </a:lnTo>
                  <a:lnTo>
                    <a:pt x="97" y="115"/>
                  </a:lnTo>
                  <a:cubicBezTo>
                    <a:pt x="96" y="114"/>
                    <a:pt x="95" y="113"/>
                    <a:pt x="93" y="113"/>
                  </a:cubicBezTo>
                  <a:cubicBezTo>
                    <a:pt x="91" y="112"/>
                    <a:pt x="89" y="112"/>
                    <a:pt x="86" y="114"/>
                  </a:cubicBezTo>
                  <a:lnTo>
                    <a:pt x="75" y="120"/>
                  </a:lnTo>
                  <a:cubicBezTo>
                    <a:pt x="75" y="120"/>
                    <a:pt x="74" y="120"/>
                    <a:pt x="74" y="120"/>
                  </a:cubicBezTo>
                  <a:cubicBezTo>
                    <a:pt x="73" y="120"/>
                    <a:pt x="73" y="120"/>
                    <a:pt x="73" y="120"/>
                  </a:cubicBezTo>
                  <a:lnTo>
                    <a:pt x="71" y="119"/>
                  </a:lnTo>
                  <a:cubicBezTo>
                    <a:pt x="70" y="119"/>
                    <a:pt x="68" y="117"/>
                    <a:pt x="66" y="116"/>
                  </a:cubicBezTo>
                  <a:cubicBezTo>
                    <a:pt x="64" y="114"/>
                    <a:pt x="62" y="111"/>
                    <a:pt x="59" y="107"/>
                  </a:cubicBezTo>
                  <a:cubicBezTo>
                    <a:pt x="56" y="104"/>
                    <a:pt x="53" y="99"/>
                    <a:pt x="50" y="93"/>
                  </a:cubicBezTo>
                  <a:cubicBezTo>
                    <a:pt x="46" y="87"/>
                    <a:pt x="44" y="82"/>
                    <a:pt x="42" y="78"/>
                  </a:cubicBezTo>
                  <a:cubicBezTo>
                    <a:pt x="40" y="73"/>
                    <a:pt x="39" y="70"/>
                    <a:pt x="39" y="67"/>
                  </a:cubicBezTo>
                  <a:cubicBezTo>
                    <a:pt x="38" y="64"/>
                    <a:pt x="38" y="61"/>
                    <a:pt x="38" y="59"/>
                  </a:cubicBezTo>
                  <a:cubicBezTo>
                    <a:pt x="38" y="59"/>
                    <a:pt x="38" y="58"/>
                    <a:pt x="39" y="58"/>
                  </a:cubicBezTo>
                  <a:cubicBezTo>
                    <a:pt x="39" y="57"/>
                    <a:pt x="39" y="57"/>
                    <a:pt x="39" y="57"/>
                  </a:cubicBezTo>
                  <a:lnTo>
                    <a:pt x="49" y="51"/>
                  </a:lnTo>
                  <a:cubicBezTo>
                    <a:pt x="51" y="51"/>
                    <a:pt x="52" y="49"/>
                    <a:pt x="53" y="47"/>
                  </a:cubicBezTo>
                  <a:cubicBezTo>
                    <a:pt x="54" y="45"/>
                    <a:pt x="54" y="44"/>
                    <a:pt x="54" y="42"/>
                  </a:cubicBezTo>
                  <a:lnTo>
                    <a:pt x="46" y="6"/>
                  </a:lnTo>
                  <a:cubicBezTo>
                    <a:pt x="46" y="5"/>
                    <a:pt x="45" y="3"/>
                    <a:pt x="44" y="2"/>
                  </a:cubicBezTo>
                  <a:cubicBezTo>
                    <a:pt x="43" y="1"/>
                    <a:pt x="42" y="1"/>
                    <a:pt x="41" y="0"/>
                  </a:cubicBezTo>
                  <a:cubicBezTo>
                    <a:pt x="39" y="0"/>
                    <a:pt x="37" y="0"/>
                    <a:pt x="35" y="1"/>
                  </a:cubicBezTo>
                  <a:lnTo>
                    <a:pt x="9" y="16"/>
                  </a:lnTo>
                  <a:cubicBezTo>
                    <a:pt x="8" y="16"/>
                    <a:pt x="7" y="17"/>
                    <a:pt x="6" y="19"/>
                  </a:cubicBezTo>
                  <a:cubicBezTo>
                    <a:pt x="4" y="21"/>
                    <a:pt x="3" y="24"/>
                    <a:pt x="2" y="26"/>
                  </a:cubicBezTo>
                  <a:cubicBezTo>
                    <a:pt x="1" y="27"/>
                    <a:pt x="1" y="30"/>
                    <a:pt x="1" y="33"/>
                  </a:cubicBezTo>
                  <a:cubicBezTo>
                    <a:pt x="0" y="37"/>
                    <a:pt x="0" y="41"/>
                    <a:pt x="0" y="46"/>
                  </a:cubicBezTo>
                  <a:cubicBezTo>
                    <a:pt x="1" y="51"/>
                    <a:pt x="1" y="56"/>
                    <a:pt x="3" y="62"/>
                  </a:cubicBezTo>
                  <a:cubicBezTo>
                    <a:pt x="4" y="69"/>
                    <a:pt x="6" y="76"/>
                    <a:pt x="9" y="84"/>
                  </a:cubicBezTo>
                  <a:cubicBezTo>
                    <a:pt x="12" y="91"/>
                    <a:pt x="16" y="100"/>
                    <a:pt x="21" y="109"/>
                  </a:cubicBezTo>
                  <a:cubicBezTo>
                    <a:pt x="28" y="120"/>
                    <a:pt x="34" y="130"/>
                    <a:pt x="41" y="137"/>
                  </a:cubicBezTo>
                  <a:cubicBezTo>
                    <a:pt x="47" y="145"/>
                    <a:pt x="53" y="151"/>
                    <a:pt x="59" y="155"/>
                  </a:cubicBezTo>
                  <a:cubicBezTo>
                    <a:pt x="64" y="160"/>
                    <a:pt x="69" y="163"/>
                    <a:pt x="74" y="165"/>
                  </a:cubicBezTo>
                  <a:cubicBezTo>
                    <a:pt x="78" y="166"/>
                    <a:pt x="83" y="168"/>
                    <a:pt x="86" y="169"/>
                  </a:cubicBezTo>
                  <a:cubicBezTo>
                    <a:pt x="87" y="169"/>
                    <a:pt x="89" y="169"/>
                    <a:pt x="90" y="169"/>
                  </a:cubicBezTo>
                  <a:cubicBezTo>
                    <a:pt x="92" y="168"/>
                    <a:pt x="94" y="168"/>
                    <a:pt x="95" y="167"/>
                  </a:cubicBezTo>
                  <a:lnTo>
                    <a:pt x="121" y="152"/>
                  </a:lnTo>
                  <a:cubicBezTo>
                    <a:pt x="123" y="151"/>
                    <a:pt x="124" y="149"/>
                    <a:pt x="125" y="147"/>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68" name="Google Shape;268;p32"/>
          <p:cNvGrpSpPr/>
          <p:nvPr/>
        </p:nvGrpSpPr>
        <p:grpSpPr>
          <a:xfrm>
            <a:off x="746125" y="3396217"/>
            <a:ext cx="288925" cy="287338"/>
            <a:chOff x="5503863" y="2940051"/>
            <a:chExt cx="288925" cy="287338"/>
          </a:xfrm>
        </p:grpSpPr>
        <p:sp>
          <p:nvSpPr>
            <p:cNvPr id="269" name="Google Shape;269;p32"/>
            <p:cNvSpPr/>
            <p:nvPr/>
          </p:nvSpPr>
          <p:spPr>
            <a:xfrm>
              <a:off x="5503863" y="2947988"/>
              <a:ext cx="279400" cy="279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32"/>
            <p:cNvSpPr/>
            <p:nvPr/>
          </p:nvSpPr>
          <p:spPr>
            <a:xfrm>
              <a:off x="5503863" y="2940051"/>
              <a:ext cx="288925" cy="287338"/>
            </a:xfrm>
            <a:custGeom>
              <a:avLst/>
              <a:gdLst/>
              <a:ahLst/>
              <a:cxnLst/>
              <a:rect l="l" t="t" r="r" b="b"/>
              <a:pathLst>
                <a:path w="296" h="295" extrusionOk="0">
                  <a:moveTo>
                    <a:pt x="148" y="295"/>
                  </a:moveTo>
                  <a:lnTo>
                    <a:pt x="148" y="295"/>
                  </a:lnTo>
                  <a:cubicBezTo>
                    <a:pt x="66" y="295"/>
                    <a:pt x="0" y="229"/>
                    <a:pt x="0" y="147"/>
                  </a:cubicBezTo>
                  <a:cubicBezTo>
                    <a:pt x="0" y="65"/>
                    <a:pt x="66" y="0"/>
                    <a:pt x="148" y="0"/>
                  </a:cubicBezTo>
                  <a:cubicBezTo>
                    <a:pt x="230" y="0"/>
                    <a:pt x="296" y="65"/>
                    <a:pt x="296" y="147"/>
                  </a:cubicBezTo>
                  <a:cubicBezTo>
                    <a:pt x="296" y="229"/>
                    <a:pt x="230" y="295"/>
                    <a:pt x="148" y="295"/>
                  </a:cubicBezTo>
                  <a:close/>
                  <a:moveTo>
                    <a:pt x="148" y="9"/>
                  </a:moveTo>
                  <a:lnTo>
                    <a:pt x="148" y="9"/>
                  </a:lnTo>
                  <a:cubicBezTo>
                    <a:pt x="71" y="9"/>
                    <a:pt x="9" y="70"/>
                    <a:pt x="9" y="147"/>
                  </a:cubicBezTo>
                  <a:cubicBezTo>
                    <a:pt x="9" y="224"/>
                    <a:pt x="71" y="286"/>
                    <a:pt x="148" y="286"/>
                  </a:cubicBezTo>
                  <a:cubicBezTo>
                    <a:pt x="224" y="286"/>
                    <a:pt x="287" y="224"/>
                    <a:pt x="287" y="147"/>
                  </a:cubicBezTo>
                  <a:cubicBezTo>
                    <a:pt x="287" y="70"/>
                    <a:pt x="224" y="9"/>
                    <a:pt x="148" y="9"/>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71;p32"/>
            <p:cNvSpPr/>
            <p:nvPr/>
          </p:nvSpPr>
          <p:spPr>
            <a:xfrm>
              <a:off x="5570538" y="3016251"/>
              <a:ext cx="173038" cy="150813"/>
            </a:xfrm>
            <a:custGeom>
              <a:avLst/>
              <a:gdLst/>
              <a:ahLst/>
              <a:cxnLst/>
              <a:rect l="l" t="t" r="r" b="b"/>
              <a:pathLst>
                <a:path w="177" h="155" extrusionOk="0">
                  <a:moveTo>
                    <a:pt x="177" y="18"/>
                  </a:moveTo>
                  <a:lnTo>
                    <a:pt x="177" y="18"/>
                  </a:lnTo>
                  <a:cubicBezTo>
                    <a:pt x="170" y="21"/>
                    <a:pt x="163" y="23"/>
                    <a:pt x="156" y="24"/>
                  </a:cubicBezTo>
                  <a:cubicBezTo>
                    <a:pt x="163" y="20"/>
                    <a:pt x="169" y="12"/>
                    <a:pt x="172" y="3"/>
                  </a:cubicBezTo>
                  <a:cubicBezTo>
                    <a:pt x="165" y="7"/>
                    <a:pt x="157" y="10"/>
                    <a:pt x="149" y="12"/>
                  </a:cubicBezTo>
                  <a:cubicBezTo>
                    <a:pt x="142" y="5"/>
                    <a:pt x="133" y="0"/>
                    <a:pt x="122" y="0"/>
                  </a:cubicBezTo>
                  <a:cubicBezTo>
                    <a:pt x="102" y="0"/>
                    <a:pt x="86" y="17"/>
                    <a:pt x="86" y="39"/>
                  </a:cubicBezTo>
                  <a:cubicBezTo>
                    <a:pt x="86" y="42"/>
                    <a:pt x="86" y="45"/>
                    <a:pt x="87" y="48"/>
                  </a:cubicBezTo>
                  <a:cubicBezTo>
                    <a:pt x="57" y="46"/>
                    <a:pt x="30" y="31"/>
                    <a:pt x="13" y="7"/>
                  </a:cubicBezTo>
                  <a:cubicBezTo>
                    <a:pt x="9" y="13"/>
                    <a:pt x="8" y="20"/>
                    <a:pt x="8" y="27"/>
                  </a:cubicBezTo>
                  <a:cubicBezTo>
                    <a:pt x="8" y="40"/>
                    <a:pt x="14" y="52"/>
                    <a:pt x="24" y="59"/>
                  </a:cubicBezTo>
                  <a:cubicBezTo>
                    <a:pt x="18" y="59"/>
                    <a:pt x="12" y="57"/>
                    <a:pt x="7" y="55"/>
                  </a:cubicBezTo>
                  <a:lnTo>
                    <a:pt x="7" y="55"/>
                  </a:lnTo>
                  <a:cubicBezTo>
                    <a:pt x="7" y="74"/>
                    <a:pt x="20" y="90"/>
                    <a:pt x="36" y="93"/>
                  </a:cubicBezTo>
                  <a:cubicBezTo>
                    <a:pt x="33" y="94"/>
                    <a:pt x="30" y="95"/>
                    <a:pt x="27" y="95"/>
                  </a:cubicBezTo>
                  <a:cubicBezTo>
                    <a:pt x="25" y="95"/>
                    <a:pt x="22" y="95"/>
                    <a:pt x="20" y="94"/>
                  </a:cubicBezTo>
                  <a:cubicBezTo>
                    <a:pt x="25" y="110"/>
                    <a:pt x="38" y="121"/>
                    <a:pt x="54" y="121"/>
                  </a:cubicBezTo>
                  <a:cubicBezTo>
                    <a:pt x="41" y="132"/>
                    <a:pt x="26" y="138"/>
                    <a:pt x="9" y="138"/>
                  </a:cubicBezTo>
                  <a:cubicBezTo>
                    <a:pt x="6" y="138"/>
                    <a:pt x="3" y="138"/>
                    <a:pt x="0" y="138"/>
                  </a:cubicBezTo>
                  <a:cubicBezTo>
                    <a:pt x="16" y="149"/>
                    <a:pt x="35" y="155"/>
                    <a:pt x="56" y="155"/>
                  </a:cubicBezTo>
                  <a:cubicBezTo>
                    <a:pt x="122" y="155"/>
                    <a:pt x="159" y="95"/>
                    <a:pt x="159" y="44"/>
                  </a:cubicBezTo>
                  <a:cubicBezTo>
                    <a:pt x="159" y="42"/>
                    <a:pt x="159" y="40"/>
                    <a:pt x="158" y="39"/>
                  </a:cubicBezTo>
                  <a:cubicBezTo>
                    <a:pt x="166" y="33"/>
                    <a:pt x="172" y="26"/>
                    <a:pt x="177" y="18"/>
                  </a:cubicBezTo>
                  <a:close/>
                </a:path>
              </a:pathLst>
            </a:custGeom>
            <a:solidFill>
              <a:srgbClr val="10111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2" name="Google Shape;272;p32"/>
          <p:cNvGrpSpPr/>
          <p:nvPr/>
        </p:nvGrpSpPr>
        <p:grpSpPr>
          <a:xfrm>
            <a:off x="746125" y="3725863"/>
            <a:ext cx="288925" cy="287338"/>
            <a:chOff x="5018088" y="3725863"/>
            <a:chExt cx="288925" cy="287338"/>
          </a:xfrm>
        </p:grpSpPr>
        <p:sp>
          <p:nvSpPr>
            <p:cNvPr id="273" name="Google Shape;273;p32"/>
            <p:cNvSpPr/>
            <p:nvPr/>
          </p:nvSpPr>
          <p:spPr>
            <a:xfrm>
              <a:off x="5018088" y="3733800"/>
              <a:ext cx="279400" cy="279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32"/>
            <p:cNvSpPr/>
            <p:nvPr/>
          </p:nvSpPr>
          <p:spPr>
            <a:xfrm>
              <a:off x="5018088" y="3725863"/>
              <a:ext cx="288925" cy="287338"/>
            </a:xfrm>
            <a:custGeom>
              <a:avLst/>
              <a:gdLst/>
              <a:ahLst/>
              <a:cxnLst/>
              <a:rect l="l" t="t" r="r" b="b"/>
              <a:pathLst>
                <a:path w="296" h="296" extrusionOk="0">
                  <a:moveTo>
                    <a:pt x="148" y="296"/>
                  </a:moveTo>
                  <a:lnTo>
                    <a:pt x="148" y="296"/>
                  </a:lnTo>
                  <a:cubicBezTo>
                    <a:pt x="66" y="296"/>
                    <a:pt x="0" y="229"/>
                    <a:pt x="0" y="147"/>
                  </a:cubicBezTo>
                  <a:cubicBezTo>
                    <a:pt x="0" y="65"/>
                    <a:pt x="66" y="0"/>
                    <a:pt x="148" y="0"/>
                  </a:cubicBezTo>
                  <a:cubicBezTo>
                    <a:pt x="230" y="0"/>
                    <a:pt x="296" y="65"/>
                    <a:pt x="296" y="147"/>
                  </a:cubicBezTo>
                  <a:cubicBezTo>
                    <a:pt x="296" y="229"/>
                    <a:pt x="230" y="296"/>
                    <a:pt x="148" y="296"/>
                  </a:cubicBezTo>
                  <a:close/>
                  <a:moveTo>
                    <a:pt x="148" y="9"/>
                  </a:moveTo>
                  <a:lnTo>
                    <a:pt x="148" y="9"/>
                  </a:lnTo>
                  <a:cubicBezTo>
                    <a:pt x="71" y="9"/>
                    <a:pt x="9" y="71"/>
                    <a:pt x="9" y="147"/>
                  </a:cubicBezTo>
                  <a:cubicBezTo>
                    <a:pt x="9" y="224"/>
                    <a:pt x="71" y="286"/>
                    <a:pt x="148" y="286"/>
                  </a:cubicBezTo>
                  <a:cubicBezTo>
                    <a:pt x="225" y="286"/>
                    <a:pt x="287" y="224"/>
                    <a:pt x="287" y="147"/>
                  </a:cubicBezTo>
                  <a:cubicBezTo>
                    <a:pt x="287" y="71"/>
                    <a:pt x="225" y="9"/>
                    <a:pt x="148" y="9"/>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 name="Google Shape;275;p32"/>
            <p:cNvSpPr/>
            <p:nvPr/>
          </p:nvSpPr>
          <p:spPr>
            <a:xfrm>
              <a:off x="5089526" y="3800475"/>
              <a:ext cx="144463" cy="136525"/>
            </a:xfrm>
            <a:custGeom>
              <a:avLst/>
              <a:gdLst/>
              <a:ahLst/>
              <a:cxnLst/>
              <a:rect l="l" t="t" r="r" b="b"/>
              <a:pathLst>
                <a:path w="149" h="139" extrusionOk="0">
                  <a:moveTo>
                    <a:pt x="138" y="0"/>
                  </a:moveTo>
                  <a:lnTo>
                    <a:pt x="138" y="0"/>
                  </a:lnTo>
                  <a:lnTo>
                    <a:pt x="11" y="0"/>
                  </a:lnTo>
                  <a:cubicBezTo>
                    <a:pt x="5" y="0"/>
                    <a:pt x="0" y="5"/>
                    <a:pt x="0" y="10"/>
                  </a:cubicBezTo>
                  <a:lnTo>
                    <a:pt x="0" y="129"/>
                  </a:lnTo>
                  <a:cubicBezTo>
                    <a:pt x="0" y="134"/>
                    <a:pt x="5" y="139"/>
                    <a:pt x="11" y="139"/>
                  </a:cubicBezTo>
                  <a:lnTo>
                    <a:pt x="138" y="139"/>
                  </a:lnTo>
                  <a:cubicBezTo>
                    <a:pt x="144" y="139"/>
                    <a:pt x="149" y="134"/>
                    <a:pt x="149" y="129"/>
                  </a:cubicBezTo>
                  <a:lnTo>
                    <a:pt x="149" y="10"/>
                  </a:lnTo>
                  <a:cubicBezTo>
                    <a:pt x="149" y="5"/>
                    <a:pt x="144" y="0"/>
                    <a:pt x="138" y="0"/>
                  </a:cubicBezTo>
                  <a:close/>
                  <a:moveTo>
                    <a:pt x="53" y="105"/>
                  </a:moveTo>
                  <a:lnTo>
                    <a:pt x="53" y="105"/>
                  </a:lnTo>
                  <a:lnTo>
                    <a:pt x="35" y="105"/>
                  </a:lnTo>
                  <a:lnTo>
                    <a:pt x="35" y="54"/>
                  </a:lnTo>
                  <a:lnTo>
                    <a:pt x="53" y="54"/>
                  </a:lnTo>
                  <a:lnTo>
                    <a:pt x="53" y="105"/>
                  </a:lnTo>
                  <a:close/>
                  <a:moveTo>
                    <a:pt x="44" y="47"/>
                  </a:moveTo>
                  <a:lnTo>
                    <a:pt x="44" y="47"/>
                  </a:lnTo>
                  <a:lnTo>
                    <a:pt x="44" y="47"/>
                  </a:lnTo>
                  <a:cubicBezTo>
                    <a:pt x="38" y="47"/>
                    <a:pt x="34" y="43"/>
                    <a:pt x="34" y="39"/>
                  </a:cubicBezTo>
                  <a:cubicBezTo>
                    <a:pt x="34" y="34"/>
                    <a:pt x="38" y="30"/>
                    <a:pt x="44" y="30"/>
                  </a:cubicBezTo>
                  <a:cubicBezTo>
                    <a:pt x="50" y="30"/>
                    <a:pt x="54" y="34"/>
                    <a:pt x="54" y="39"/>
                  </a:cubicBezTo>
                  <a:cubicBezTo>
                    <a:pt x="54" y="43"/>
                    <a:pt x="50" y="47"/>
                    <a:pt x="44" y="47"/>
                  </a:cubicBezTo>
                  <a:close/>
                  <a:moveTo>
                    <a:pt x="118" y="105"/>
                  </a:moveTo>
                  <a:lnTo>
                    <a:pt x="118" y="105"/>
                  </a:lnTo>
                  <a:lnTo>
                    <a:pt x="100" y="105"/>
                  </a:lnTo>
                  <a:lnTo>
                    <a:pt x="100" y="78"/>
                  </a:lnTo>
                  <a:cubicBezTo>
                    <a:pt x="100" y="71"/>
                    <a:pt x="98" y="66"/>
                    <a:pt x="91" y="66"/>
                  </a:cubicBezTo>
                  <a:cubicBezTo>
                    <a:pt x="86" y="66"/>
                    <a:pt x="83" y="70"/>
                    <a:pt x="82" y="73"/>
                  </a:cubicBezTo>
                  <a:cubicBezTo>
                    <a:pt x="81" y="74"/>
                    <a:pt x="81" y="75"/>
                    <a:pt x="81" y="77"/>
                  </a:cubicBezTo>
                  <a:lnTo>
                    <a:pt x="81" y="105"/>
                  </a:lnTo>
                  <a:lnTo>
                    <a:pt x="63" y="105"/>
                  </a:lnTo>
                  <a:cubicBezTo>
                    <a:pt x="63" y="105"/>
                    <a:pt x="63" y="59"/>
                    <a:pt x="63" y="54"/>
                  </a:cubicBezTo>
                  <a:lnTo>
                    <a:pt x="81" y="54"/>
                  </a:lnTo>
                  <a:lnTo>
                    <a:pt x="81" y="61"/>
                  </a:lnTo>
                  <a:cubicBezTo>
                    <a:pt x="83" y="58"/>
                    <a:pt x="88" y="53"/>
                    <a:pt x="97" y="53"/>
                  </a:cubicBezTo>
                  <a:cubicBezTo>
                    <a:pt x="109" y="53"/>
                    <a:pt x="118" y="60"/>
                    <a:pt x="118" y="76"/>
                  </a:cubicBezTo>
                  <a:lnTo>
                    <a:pt x="118" y="105"/>
                  </a:lnTo>
                  <a:close/>
                </a:path>
              </a:pathLst>
            </a:custGeom>
            <a:solidFill>
              <a:srgbClr val="10111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6" name="Google Shape;276;p32"/>
          <p:cNvGrpSpPr/>
          <p:nvPr/>
        </p:nvGrpSpPr>
        <p:grpSpPr>
          <a:xfrm>
            <a:off x="746125" y="4124326"/>
            <a:ext cx="288925" cy="287338"/>
            <a:chOff x="1009650" y="4124326"/>
            <a:chExt cx="288925" cy="287338"/>
          </a:xfrm>
        </p:grpSpPr>
        <p:sp>
          <p:nvSpPr>
            <p:cNvPr id="277" name="Google Shape;277;p32"/>
            <p:cNvSpPr/>
            <p:nvPr/>
          </p:nvSpPr>
          <p:spPr>
            <a:xfrm>
              <a:off x="1009650" y="4124326"/>
              <a:ext cx="288925" cy="287338"/>
            </a:xfrm>
            <a:custGeom>
              <a:avLst/>
              <a:gdLst/>
              <a:ahLst/>
              <a:cxnLst/>
              <a:rect l="l" t="t" r="r" b="b"/>
              <a:pathLst>
                <a:path w="296" h="296" extrusionOk="0">
                  <a:moveTo>
                    <a:pt x="148" y="296"/>
                  </a:moveTo>
                  <a:lnTo>
                    <a:pt x="148" y="296"/>
                  </a:lnTo>
                  <a:cubicBezTo>
                    <a:pt x="66" y="296"/>
                    <a:pt x="0" y="229"/>
                    <a:pt x="0" y="147"/>
                  </a:cubicBezTo>
                  <a:cubicBezTo>
                    <a:pt x="0" y="65"/>
                    <a:pt x="66" y="0"/>
                    <a:pt x="148" y="0"/>
                  </a:cubicBezTo>
                  <a:cubicBezTo>
                    <a:pt x="230" y="0"/>
                    <a:pt x="296" y="65"/>
                    <a:pt x="296" y="147"/>
                  </a:cubicBezTo>
                  <a:cubicBezTo>
                    <a:pt x="296" y="229"/>
                    <a:pt x="230" y="296"/>
                    <a:pt x="148" y="296"/>
                  </a:cubicBezTo>
                  <a:close/>
                  <a:moveTo>
                    <a:pt x="148" y="9"/>
                  </a:moveTo>
                  <a:lnTo>
                    <a:pt x="148" y="9"/>
                  </a:lnTo>
                  <a:cubicBezTo>
                    <a:pt x="71" y="9"/>
                    <a:pt x="9" y="71"/>
                    <a:pt x="9" y="147"/>
                  </a:cubicBezTo>
                  <a:cubicBezTo>
                    <a:pt x="9" y="224"/>
                    <a:pt x="71" y="286"/>
                    <a:pt x="148" y="286"/>
                  </a:cubicBezTo>
                  <a:cubicBezTo>
                    <a:pt x="225" y="286"/>
                    <a:pt x="287" y="224"/>
                    <a:pt x="287" y="147"/>
                  </a:cubicBezTo>
                  <a:cubicBezTo>
                    <a:pt x="287" y="71"/>
                    <a:pt x="225" y="9"/>
                    <a:pt x="148" y="9"/>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78;p32"/>
            <p:cNvSpPr/>
            <p:nvPr/>
          </p:nvSpPr>
          <p:spPr>
            <a:xfrm>
              <a:off x="1071563" y="4183063"/>
              <a:ext cx="163513" cy="165100"/>
            </a:xfrm>
            <a:custGeom>
              <a:avLst/>
              <a:gdLst/>
              <a:ahLst/>
              <a:cxnLst/>
              <a:rect l="l" t="t" r="r" b="b"/>
              <a:pathLst>
                <a:path w="168" h="169" extrusionOk="0">
                  <a:moveTo>
                    <a:pt x="168" y="50"/>
                  </a:moveTo>
                  <a:lnTo>
                    <a:pt x="168" y="50"/>
                  </a:lnTo>
                  <a:cubicBezTo>
                    <a:pt x="168" y="41"/>
                    <a:pt x="166" y="35"/>
                    <a:pt x="164" y="30"/>
                  </a:cubicBezTo>
                  <a:cubicBezTo>
                    <a:pt x="162" y="24"/>
                    <a:pt x="159" y="19"/>
                    <a:pt x="154" y="15"/>
                  </a:cubicBezTo>
                  <a:cubicBezTo>
                    <a:pt x="150" y="10"/>
                    <a:pt x="145" y="7"/>
                    <a:pt x="139" y="5"/>
                  </a:cubicBezTo>
                  <a:cubicBezTo>
                    <a:pt x="134" y="3"/>
                    <a:pt x="128" y="1"/>
                    <a:pt x="119" y="1"/>
                  </a:cubicBezTo>
                  <a:cubicBezTo>
                    <a:pt x="110" y="1"/>
                    <a:pt x="107" y="0"/>
                    <a:pt x="84" y="0"/>
                  </a:cubicBezTo>
                  <a:cubicBezTo>
                    <a:pt x="61" y="0"/>
                    <a:pt x="58" y="1"/>
                    <a:pt x="49" y="1"/>
                  </a:cubicBezTo>
                  <a:cubicBezTo>
                    <a:pt x="40" y="1"/>
                    <a:pt x="34" y="3"/>
                    <a:pt x="29" y="5"/>
                  </a:cubicBezTo>
                  <a:cubicBezTo>
                    <a:pt x="23" y="7"/>
                    <a:pt x="18" y="10"/>
                    <a:pt x="14" y="15"/>
                  </a:cubicBezTo>
                  <a:cubicBezTo>
                    <a:pt x="9" y="19"/>
                    <a:pt x="6" y="24"/>
                    <a:pt x="4" y="30"/>
                  </a:cubicBezTo>
                  <a:cubicBezTo>
                    <a:pt x="2" y="35"/>
                    <a:pt x="0" y="41"/>
                    <a:pt x="0" y="50"/>
                  </a:cubicBezTo>
                  <a:cubicBezTo>
                    <a:pt x="0" y="59"/>
                    <a:pt x="0" y="62"/>
                    <a:pt x="0" y="85"/>
                  </a:cubicBezTo>
                  <a:cubicBezTo>
                    <a:pt x="0" y="108"/>
                    <a:pt x="0" y="111"/>
                    <a:pt x="0" y="120"/>
                  </a:cubicBezTo>
                  <a:cubicBezTo>
                    <a:pt x="0" y="129"/>
                    <a:pt x="2" y="135"/>
                    <a:pt x="4" y="140"/>
                  </a:cubicBezTo>
                  <a:cubicBezTo>
                    <a:pt x="6" y="146"/>
                    <a:pt x="9" y="151"/>
                    <a:pt x="14" y="155"/>
                  </a:cubicBezTo>
                  <a:cubicBezTo>
                    <a:pt x="18" y="159"/>
                    <a:pt x="23" y="163"/>
                    <a:pt x="29" y="165"/>
                  </a:cubicBezTo>
                  <a:cubicBezTo>
                    <a:pt x="34" y="167"/>
                    <a:pt x="40" y="168"/>
                    <a:pt x="49" y="169"/>
                  </a:cubicBezTo>
                  <a:cubicBezTo>
                    <a:pt x="58" y="169"/>
                    <a:pt x="61" y="169"/>
                    <a:pt x="84" y="169"/>
                  </a:cubicBezTo>
                  <a:cubicBezTo>
                    <a:pt x="107" y="169"/>
                    <a:pt x="110" y="169"/>
                    <a:pt x="119" y="169"/>
                  </a:cubicBezTo>
                  <a:cubicBezTo>
                    <a:pt x="128" y="168"/>
                    <a:pt x="134" y="167"/>
                    <a:pt x="139" y="165"/>
                  </a:cubicBezTo>
                  <a:cubicBezTo>
                    <a:pt x="151" y="161"/>
                    <a:pt x="160" y="152"/>
                    <a:pt x="164" y="140"/>
                  </a:cubicBezTo>
                  <a:cubicBezTo>
                    <a:pt x="166" y="135"/>
                    <a:pt x="167" y="129"/>
                    <a:pt x="168" y="120"/>
                  </a:cubicBezTo>
                  <a:cubicBezTo>
                    <a:pt x="168" y="111"/>
                    <a:pt x="168" y="108"/>
                    <a:pt x="168" y="85"/>
                  </a:cubicBezTo>
                  <a:cubicBezTo>
                    <a:pt x="168" y="62"/>
                    <a:pt x="168" y="59"/>
                    <a:pt x="168" y="50"/>
                  </a:cubicBezTo>
                  <a:close/>
                  <a:moveTo>
                    <a:pt x="153" y="119"/>
                  </a:moveTo>
                  <a:lnTo>
                    <a:pt x="153" y="119"/>
                  </a:lnTo>
                  <a:cubicBezTo>
                    <a:pt x="152" y="127"/>
                    <a:pt x="151" y="132"/>
                    <a:pt x="150" y="135"/>
                  </a:cubicBezTo>
                  <a:cubicBezTo>
                    <a:pt x="147" y="142"/>
                    <a:pt x="141" y="148"/>
                    <a:pt x="134" y="151"/>
                  </a:cubicBezTo>
                  <a:cubicBezTo>
                    <a:pt x="131" y="152"/>
                    <a:pt x="126" y="153"/>
                    <a:pt x="118" y="154"/>
                  </a:cubicBezTo>
                  <a:cubicBezTo>
                    <a:pt x="109" y="154"/>
                    <a:pt x="107" y="154"/>
                    <a:pt x="84" y="154"/>
                  </a:cubicBezTo>
                  <a:cubicBezTo>
                    <a:pt x="62" y="154"/>
                    <a:pt x="59" y="154"/>
                    <a:pt x="50" y="154"/>
                  </a:cubicBezTo>
                  <a:cubicBezTo>
                    <a:pt x="42" y="153"/>
                    <a:pt x="37" y="152"/>
                    <a:pt x="34" y="151"/>
                  </a:cubicBezTo>
                  <a:cubicBezTo>
                    <a:pt x="31" y="149"/>
                    <a:pt x="27" y="147"/>
                    <a:pt x="25" y="144"/>
                  </a:cubicBezTo>
                  <a:cubicBezTo>
                    <a:pt x="22" y="142"/>
                    <a:pt x="20" y="138"/>
                    <a:pt x="18" y="135"/>
                  </a:cubicBezTo>
                  <a:cubicBezTo>
                    <a:pt x="17" y="132"/>
                    <a:pt x="16" y="127"/>
                    <a:pt x="15" y="119"/>
                  </a:cubicBezTo>
                  <a:cubicBezTo>
                    <a:pt x="15" y="110"/>
                    <a:pt x="15" y="108"/>
                    <a:pt x="15" y="85"/>
                  </a:cubicBezTo>
                  <a:cubicBezTo>
                    <a:pt x="15" y="62"/>
                    <a:pt x="15" y="60"/>
                    <a:pt x="15" y="51"/>
                  </a:cubicBezTo>
                  <a:cubicBezTo>
                    <a:pt x="16" y="43"/>
                    <a:pt x="17" y="38"/>
                    <a:pt x="18" y="35"/>
                  </a:cubicBezTo>
                  <a:cubicBezTo>
                    <a:pt x="20" y="32"/>
                    <a:pt x="22" y="28"/>
                    <a:pt x="25" y="26"/>
                  </a:cubicBezTo>
                  <a:cubicBezTo>
                    <a:pt x="27" y="23"/>
                    <a:pt x="31" y="21"/>
                    <a:pt x="34" y="19"/>
                  </a:cubicBezTo>
                  <a:cubicBezTo>
                    <a:pt x="37" y="18"/>
                    <a:pt x="42" y="17"/>
                    <a:pt x="50" y="16"/>
                  </a:cubicBezTo>
                  <a:cubicBezTo>
                    <a:pt x="59" y="16"/>
                    <a:pt x="62" y="16"/>
                    <a:pt x="84" y="16"/>
                  </a:cubicBezTo>
                  <a:cubicBezTo>
                    <a:pt x="107" y="16"/>
                    <a:pt x="109" y="16"/>
                    <a:pt x="118" y="16"/>
                  </a:cubicBezTo>
                  <a:cubicBezTo>
                    <a:pt x="126" y="17"/>
                    <a:pt x="131" y="18"/>
                    <a:pt x="134" y="19"/>
                  </a:cubicBezTo>
                  <a:cubicBezTo>
                    <a:pt x="138" y="21"/>
                    <a:pt x="141" y="23"/>
                    <a:pt x="144" y="26"/>
                  </a:cubicBezTo>
                  <a:cubicBezTo>
                    <a:pt x="146" y="28"/>
                    <a:pt x="148" y="32"/>
                    <a:pt x="150" y="35"/>
                  </a:cubicBezTo>
                  <a:cubicBezTo>
                    <a:pt x="151" y="38"/>
                    <a:pt x="152" y="43"/>
                    <a:pt x="153" y="51"/>
                  </a:cubicBezTo>
                  <a:cubicBezTo>
                    <a:pt x="153" y="60"/>
                    <a:pt x="153" y="62"/>
                    <a:pt x="153" y="85"/>
                  </a:cubicBezTo>
                  <a:cubicBezTo>
                    <a:pt x="153" y="108"/>
                    <a:pt x="153" y="110"/>
                    <a:pt x="153" y="119"/>
                  </a:cubicBezTo>
                  <a:close/>
                </a:path>
              </a:pathLst>
            </a:custGeom>
            <a:solidFill>
              <a:srgbClr val="10111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79;p32"/>
            <p:cNvSpPr/>
            <p:nvPr/>
          </p:nvSpPr>
          <p:spPr>
            <a:xfrm>
              <a:off x="1111250" y="4224338"/>
              <a:ext cx="84138" cy="84138"/>
            </a:xfrm>
            <a:custGeom>
              <a:avLst/>
              <a:gdLst/>
              <a:ahLst/>
              <a:cxnLst/>
              <a:rect l="l" t="t" r="r" b="b"/>
              <a:pathLst>
                <a:path w="86" h="86" extrusionOk="0">
                  <a:moveTo>
                    <a:pt x="43" y="0"/>
                  </a:moveTo>
                  <a:lnTo>
                    <a:pt x="43" y="0"/>
                  </a:lnTo>
                  <a:cubicBezTo>
                    <a:pt x="19" y="0"/>
                    <a:pt x="0" y="19"/>
                    <a:pt x="0" y="43"/>
                  </a:cubicBezTo>
                  <a:cubicBezTo>
                    <a:pt x="0" y="67"/>
                    <a:pt x="19" y="86"/>
                    <a:pt x="43" y="86"/>
                  </a:cubicBezTo>
                  <a:cubicBezTo>
                    <a:pt x="67" y="86"/>
                    <a:pt x="86" y="67"/>
                    <a:pt x="86" y="43"/>
                  </a:cubicBezTo>
                  <a:cubicBezTo>
                    <a:pt x="86" y="19"/>
                    <a:pt x="67" y="0"/>
                    <a:pt x="43" y="0"/>
                  </a:cubicBezTo>
                  <a:close/>
                  <a:moveTo>
                    <a:pt x="43" y="71"/>
                  </a:moveTo>
                  <a:lnTo>
                    <a:pt x="43" y="71"/>
                  </a:lnTo>
                  <a:cubicBezTo>
                    <a:pt x="27" y="71"/>
                    <a:pt x="15" y="58"/>
                    <a:pt x="15" y="43"/>
                  </a:cubicBezTo>
                  <a:cubicBezTo>
                    <a:pt x="15" y="27"/>
                    <a:pt x="27" y="15"/>
                    <a:pt x="43" y="15"/>
                  </a:cubicBezTo>
                  <a:cubicBezTo>
                    <a:pt x="59" y="15"/>
                    <a:pt x="71" y="27"/>
                    <a:pt x="71" y="43"/>
                  </a:cubicBezTo>
                  <a:cubicBezTo>
                    <a:pt x="71" y="58"/>
                    <a:pt x="59" y="71"/>
                    <a:pt x="43" y="71"/>
                  </a:cubicBezTo>
                  <a:close/>
                </a:path>
              </a:pathLst>
            </a:custGeom>
            <a:solidFill>
              <a:srgbClr val="10111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 name="Google Shape;280;p32"/>
            <p:cNvSpPr/>
            <p:nvPr/>
          </p:nvSpPr>
          <p:spPr>
            <a:xfrm>
              <a:off x="1187450" y="4211638"/>
              <a:ext cx="20638" cy="20638"/>
            </a:xfrm>
            <a:custGeom>
              <a:avLst/>
              <a:gdLst/>
              <a:ahLst/>
              <a:cxnLst/>
              <a:rect l="l" t="t" r="r" b="b"/>
              <a:pathLst>
                <a:path w="20" h="20" extrusionOk="0">
                  <a:moveTo>
                    <a:pt x="20" y="10"/>
                  </a:moveTo>
                  <a:lnTo>
                    <a:pt x="20" y="10"/>
                  </a:lnTo>
                  <a:cubicBezTo>
                    <a:pt x="20" y="15"/>
                    <a:pt x="16" y="20"/>
                    <a:pt x="10" y="20"/>
                  </a:cubicBezTo>
                  <a:cubicBezTo>
                    <a:pt x="4" y="20"/>
                    <a:pt x="0" y="15"/>
                    <a:pt x="0" y="10"/>
                  </a:cubicBezTo>
                  <a:cubicBezTo>
                    <a:pt x="0" y="4"/>
                    <a:pt x="4" y="0"/>
                    <a:pt x="10" y="0"/>
                  </a:cubicBezTo>
                  <a:cubicBezTo>
                    <a:pt x="16" y="0"/>
                    <a:pt x="20" y="4"/>
                    <a:pt x="20" y="10"/>
                  </a:cubicBezTo>
                  <a:close/>
                </a:path>
              </a:pathLst>
            </a:custGeom>
            <a:solidFill>
              <a:srgbClr val="10111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81" name="Google Shape;281;p32"/>
          <p:cNvGrpSpPr/>
          <p:nvPr/>
        </p:nvGrpSpPr>
        <p:grpSpPr>
          <a:xfrm>
            <a:off x="746125" y="4892676"/>
            <a:ext cx="288925" cy="287338"/>
            <a:chOff x="838200" y="4892676"/>
            <a:chExt cx="288925" cy="287338"/>
          </a:xfrm>
        </p:grpSpPr>
        <p:sp>
          <p:nvSpPr>
            <p:cNvPr id="282" name="Google Shape;282;p32"/>
            <p:cNvSpPr/>
            <p:nvPr/>
          </p:nvSpPr>
          <p:spPr>
            <a:xfrm>
              <a:off x="838200" y="4892676"/>
              <a:ext cx="288925" cy="287338"/>
            </a:xfrm>
            <a:custGeom>
              <a:avLst/>
              <a:gdLst/>
              <a:ahLst/>
              <a:cxnLst/>
              <a:rect l="l" t="t" r="r" b="b"/>
              <a:pathLst>
                <a:path w="296" h="296" extrusionOk="0">
                  <a:moveTo>
                    <a:pt x="148" y="296"/>
                  </a:moveTo>
                  <a:lnTo>
                    <a:pt x="148" y="296"/>
                  </a:lnTo>
                  <a:cubicBezTo>
                    <a:pt x="66" y="296"/>
                    <a:pt x="0" y="229"/>
                    <a:pt x="0" y="147"/>
                  </a:cubicBezTo>
                  <a:cubicBezTo>
                    <a:pt x="0" y="65"/>
                    <a:pt x="66" y="0"/>
                    <a:pt x="148" y="0"/>
                  </a:cubicBezTo>
                  <a:cubicBezTo>
                    <a:pt x="230" y="0"/>
                    <a:pt x="296" y="65"/>
                    <a:pt x="296" y="147"/>
                  </a:cubicBezTo>
                  <a:cubicBezTo>
                    <a:pt x="296" y="229"/>
                    <a:pt x="230" y="296"/>
                    <a:pt x="148" y="296"/>
                  </a:cubicBezTo>
                  <a:close/>
                  <a:moveTo>
                    <a:pt x="148" y="9"/>
                  </a:moveTo>
                  <a:lnTo>
                    <a:pt x="148" y="9"/>
                  </a:lnTo>
                  <a:cubicBezTo>
                    <a:pt x="71" y="9"/>
                    <a:pt x="9" y="71"/>
                    <a:pt x="9" y="147"/>
                  </a:cubicBezTo>
                  <a:cubicBezTo>
                    <a:pt x="9" y="224"/>
                    <a:pt x="71" y="286"/>
                    <a:pt x="148" y="286"/>
                  </a:cubicBezTo>
                  <a:cubicBezTo>
                    <a:pt x="224" y="286"/>
                    <a:pt x="287" y="224"/>
                    <a:pt x="287" y="147"/>
                  </a:cubicBezTo>
                  <a:cubicBezTo>
                    <a:pt x="287" y="71"/>
                    <a:pt x="224" y="9"/>
                    <a:pt x="148" y="9"/>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32"/>
            <p:cNvSpPr/>
            <p:nvPr/>
          </p:nvSpPr>
          <p:spPr>
            <a:xfrm>
              <a:off x="898525" y="4949826"/>
              <a:ext cx="171450" cy="171450"/>
            </a:xfrm>
            <a:custGeom>
              <a:avLst/>
              <a:gdLst/>
              <a:ahLst/>
              <a:cxnLst/>
              <a:rect l="l" t="t" r="r" b="b"/>
              <a:pathLst>
                <a:path w="175" h="175" extrusionOk="0">
                  <a:moveTo>
                    <a:pt x="88" y="0"/>
                  </a:moveTo>
                  <a:lnTo>
                    <a:pt x="88" y="0"/>
                  </a:lnTo>
                  <a:lnTo>
                    <a:pt x="87" y="0"/>
                  </a:lnTo>
                  <a:cubicBezTo>
                    <a:pt x="39" y="0"/>
                    <a:pt x="0" y="39"/>
                    <a:pt x="0" y="87"/>
                  </a:cubicBezTo>
                  <a:cubicBezTo>
                    <a:pt x="0" y="99"/>
                    <a:pt x="2" y="110"/>
                    <a:pt x="6" y="121"/>
                  </a:cubicBezTo>
                  <a:lnTo>
                    <a:pt x="6" y="123"/>
                  </a:lnTo>
                  <a:lnTo>
                    <a:pt x="7" y="123"/>
                  </a:lnTo>
                  <a:cubicBezTo>
                    <a:pt x="21" y="153"/>
                    <a:pt x="51" y="175"/>
                    <a:pt x="87" y="175"/>
                  </a:cubicBezTo>
                  <a:lnTo>
                    <a:pt x="88" y="175"/>
                  </a:lnTo>
                  <a:cubicBezTo>
                    <a:pt x="124" y="175"/>
                    <a:pt x="154" y="153"/>
                    <a:pt x="168" y="123"/>
                  </a:cubicBezTo>
                  <a:lnTo>
                    <a:pt x="169" y="123"/>
                  </a:lnTo>
                  <a:lnTo>
                    <a:pt x="169" y="121"/>
                  </a:lnTo>
                  <a:cubicBezTo>
                    <a:pt x="173" y="110"/>
                    <a:pt x="175" y="99"/>
                    <a:pt x="175" y="87"/>
                  </a:cubicBezTo>
                  <a:cubicBezTo>
                    <a:pt x="175" y="39"/>
                    <a:pt x="136" y="0"/>
                    <a:pt x="88" y="0"/>
                  </a:cubicBezTo>
                  <a:close/>
                  <a:moveTo>
                    <a:pt x="155" y="55"/>
                  </a:moveTo>
                  <a:lnTo>
                    <a:pt x="155" y="55"/>
                  </a:lnTo>
                  <a:lnTo>
                    <a:pt x="133" y="55"/>
                  </a:lnTo>
                  <a:cubicBezTo>
                    <a:pt x="130" y="41"/>
                    <a:pt x="125" y="29"/>
                    <a:pt x="119" y="20"/>
                  </a:cubicBezTo>
                  <a:cubicBezTo>
                    <a:pt x="134" y="27"/>
                    <a:pt x="147" y="39"/>
                    <a:pt x="155" y="55"/>
                  </a:cubicBezTo>
                  <a:close/>
                  <a:moveTo>
                    <a:pt x="123" y="87"/>
                  </a:moveTo>
                  <a:lnTo>
                    <a:pt x="123" y="87"/>
                  </a:lnTo>
                  <a:cubicBezTo>
                    <a:pt x="123" y="95"/>
                    <a:pt x="123" y="103"/>
                    <a:pt x="122" y="110"/>
                  </a:cubicBezTo>
                  <a:lnTo>
                    <a:pt x="93" y="110"/>
                  </a:lnTo>
                  <a:lnTo>
                    <a:pt x="93" y="68"/>
                  </a:lnTo>
                  <a:lnTo>
                    <a:pt x="122" y="68"/>
                  </a:lnTo>
                  <a:cubicBezTo>
                    <a:pt x="123" y="74"/>
                    <a:pt x="123" y="81"/>
                    <a:pt x="123" y="87"/>
                  </a:cubicBezTo>
                  <a:close/>
                  <a:moveTo>
                    <a:pt x="119" y="55"/>
                  </a:moveTo>
                  <a:lnTo>
                    <a:pt x="119" y="55"/>
                  </a:lnTo>
                  <a:lnTo>
                    <a:pt x="93" y="55"/>
                  </a:lnTo>
                  <a:lnTo>
                    <a:pt x="93" y="14"/>
                  </a:lnTo>
                  <a:cubicBezTo>
                    <a:pt x="103" y="18"/>
                    <a:pt x="114" y="33"/>
                    <a:pt x="119" y="55"/>
                  </a:cubicBezTo>
                  <a:close/>
                  <a:moveTo>
                    <a:pt x="81" y="15"/>
                  </a:moveTo>
                  <a:lnTo>
                    <a:pt x="81" y="15"/>
                  </a:lnTo>
                  <a:lnTo>
                    <a:pt x="81" y="55"/>
                  </a:lnTo>
                  <a:lnTo>
                    <a:pt x="56" y="55"/>
                  </a:lnTo>
                  <a:cubicBezTo>
                    <a:pt x="61" y="34"/>
                    <a:pt x="71" y="19"/>
                    <a:pt x="81" y="15"/>
                  </a:cubicBezTo>
                  <a:close/>
                  <a:moveTo>
                    <a:pt x="81" y="68"/>
                  </a:moveTo>
                  <a:lnTo>
                    <a:pt x="81" y="68"/>
                  </a:lnTo>
                  <a:lnTo>
                    <a:pt x="81" y="110"/>
                  </a:lnTo>
                  <a:lnTo>
                    <a:pt x="54" y="110"/>
                  </a:lnTo>
                  <a:cubicBezTo>
                    <a:pt x="52" y="103"/>
                    <a:pt x="52" y="95"/>
                    <a:pt x="52" y="87"/>
                  </a:cubicBezTo>
                  <a:cubicBezTo>
                    <a:pt x="52" y="81"/>
                    <a:pt x="52" y="74"/>
                    <a:pt x="53" y="68"/>
                  </a:cubicBezTo>
                  <a:lnTo>
                    <a:pt x="81" y="68"/>
                  </a:lnTo>
                  <a:close/>
                  <a:moveTo>
                    <a:pt x="57" y="20"/>
                  </a:moveTo>
                  <a:lnTo>
                    <a:pt x="57" y="20"/>
                  </a:lnTo>
                  <a:cubicBezTo>
                    <a:pt x="50" y="29"/>
                    <a:pt x="45" y="41"/>
                    <a:pt x="42" y="55"/>
                  </a:cubicBezTo>
                  <a:lnTo>
                    <a:pt x="20" y="55"/>
                  </a:lnTo>
                  <a:cubicBezTo>
                    <a:pt x="28" y="39"/>
                    <a:pt x="41" y="27"/>
                    <a:pt x="57" y="20"/>
                  </a:cubicBezTo>
                  <a:close/>
                  <a:moveTo>
                    <a:pt x="13" y="87"/>
                  </a:moveTo>
                  <a:lnTo>
                    <a:pt x="13" y="87"/>
                  </a:lnTo>
                  <a:cubicBezTo>
                    <a:pt x="13" y="81"/>
                    <a:pt x="14" y="74"/>
                    <a:pt x="15" y="68"/>
                  </a:cubicBezTo>
                  <a:lnTo>
                    <a:pt x="40" y="68"/>
                  </a:lnTo>
                  <a:cubicBezTo>
                    <a:pt x="39" y="74"/>
                    <a:pt x="39" y="81"/>
                    <a:pt x="39" y="87"/>
                  </a:cubicBezTo>
                  <a:cubicBezTo>
                    <a:pt x="39" y="95"/>
                    <a:pt x="39" y="103"/>
                    <a:pt x="40" y="110"/>
                  </a:cubicBezTo>
                  <a:lnTo>
                    <a:pt x="16" y="110"/>
                  </a:lnTo>
                  <a:cubicBezTo>
                    <a:pt x="14" y="103"/>
                    <a:pt x="13" y="95"/>
                    <a:pt x="13" y="87"/>
                  </a:cubicBezTo>
                  <a:close/>
                  <a:moveTo>
                    <a:pt x="22" y="123"/>
                  </a:moveTo>
                  <a:lnTo>
                    <a:pt x="22" y="123"/>
                  </a:lnTo>
                  <a:lnTo>
                    <a:pt x="43" y="123"/>
                  </a:lnTo>
                  <a:cubicBezTo>
                    <a:pt x="46" y="135"/>
                    <a:pt x="51" y="147"/>
                    <a:pt x="57" y="155"/>
                  </a:cubicBezTo>
                  <a:cubicBezTo>
                    <a:pt x="42" y="148"/>
                    <a:pt x="29" y="137"/>
                    <a:pt x="22" y="123"/>
                  </a:cubicBezTo>
                  <a:close/>
                  <a:moveTo>
                    <a:pt x="56" y="123"/>
                  </a:moveTo>
                  <a:lnTo>
                    <a:pt x="56" y="123"/>
                  </a:lnTo>
                  <a:lnTo>
                    <a:pt x="81" y="123"/>
                  </a:lnTo>
                  <a:lnTo>
                    <a:pt x="81" y="160"/>
                  </a:lnTo>
                  <a:cubicBezTo>
                    <a:pt x="71" y="156"/>
                    <a:pt x="62" y="142"/>
                    <a:pt x="56" y="123"/>
                  </a:cubicBezTo>
                  <a:close/>
                  <a:moveTo>
                    <a:pt x="93" y="161"/>
                  </a:moveTo>
                  <a:lnTo>
                    <a:pt x="93" y="161"/>
                  </a:lnTo>
                  <a:lnTo>
                    <a:pt x="93" y="123"/>
                  </a:lnTo>
                  <a:lnTo>
                    <a:pt x="119" y="123"/>
                  </a:lnTo>
                  <a:cubicBezTo>
                    <a:pt x="113" y="143"/>
                    <a:pt x="103" y="157"/>
                    <a:pt x="93" y="161"/>
                  </a:cubicBezTo>
                  <a:close/>
                  <a:moveTo>
                    <a:pt x="119" y="155"/>
                  </a:moveTo>
                  <a:lnTo>
                    <a:pt x="119" y="155"/>
                  </a:lnTo>
                  <a:cubicBezTo>
                    <a:pt x="124" y="147"/>
                    <a:pt x="129" y="135"/>
                    <a:pt x="132" y="123"/>
                  </a:cubicBezTo>
                  <a:lnTo>
                    <a:pt x="154" y="123"/>
                  </a:lnTo>
                  <a:cubicBezTo>
                    <a:pt x="146" y="137"/>
                    <a:pt x="133" y="148"/>
                    <a:pt x="119" y="155"/>
                  </a:cubicBezTo>
                  <a:close/>
                  <a:moveTo>
                    <a:pt x="159" y="110"/>
                  </a:moveTo>
                  <a:lnTo>
                    <a:pt x="159" y="110"/>
                  </a:lnTo>
                  <a:lnTo>
                    <a:pt x="135" y="110"/>
                  </a:lnTo>
                  <a:cubicBezTo>
                    <a:pt x="136" y="103"/>
                    <a:pt x="136" y="95"/>
                    <a:pt x="136" y="87"/>
                  </a:cubicBezTo>
                  <a:cubicBezTo>
                    <a:pt x="136" y="81"/>
                    <a:pt x="136" y="74"/>
                    <a:pt x="135" y="68"/>
                  </a:cubicBezTo>
                  <a:lnTo>
                    <a:pt x="160" y="68"/>
                  </a:lnTo>
                  <a:cubicBezTo>
                    <a:pt x="161" y="74"/>
                    <a:pt x="162" y="81"/>
                    <a:pt x="162" y="87"/>
                  </a:cubicBezTo>
                  <a:cubicBezTo>
                    <a:pt x="162" y="95"/>
                    <a:pt x="161" y="103"/>
                    <a:pt x="159" y="11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84" name="Google Shape;284;p32"/>
          <p:cNvGrpSpPr/>
          <p:nvPr/>
        </p:nvGrpSpPr>
        <p:grpSpPr>
          <a:xfrm>
            <a:off x="746125" y="4492626"/>
            <a:ext cx="288925" cy="290513"/>
            <a:chOff x="895350" y="4492626"/>
            <a:chExt cx="288925" cy="290513"/>
          </a:xfrm>
        </p:grpSpPr>
        <p:sp>
          <p:nvSpPr>
            <p:cNvPr id="285" name="Google Shape;285;p32"/>
            <p:cNvSpPr/>
            <p:nvPr/>
          </p:nvSpPr>
          <p:spPr>
            <a:xfrm>
              <a:off x="958850" y="4564063"/>
              <a:ext cx="161925" cy="147638"/>
            </a:xfrm>
            <a:custGeom>
              <a:avLst/>
              <a:gdLst/>
              <a:ahLst/>
              <a:cxnLst/>
              <a:rect l="l" t="t" r="r" b="b"/>
              <a:pathLst>
                <a:path w="166" h="146" extrusionOk="0">
                  <a:moveTo>
                    <a:pt x="156" y="0"/>
                  </a:moveTo>
                  <a:lnTo>
                    <a:pt x="156" y="0"/>
                  </a:lnTo>
                  <a:lnTo>
                    <a:pt x="10" y="0"/>
                  </a:lnTo>
                  <a:cubicBezTo>
                    <a:pt x="4" y="0"/>
                    <a:pt x="0" y="4"/>
                    <a:pt x="0" y="9"/>
                  </a:cubicBezTo>
                  <a:lnTo>
                    <a:pt x="0" y="103"/>
                  </a:lnTo>
                  <a:cubicBezTo>
                    <a:pt x="0" y="109"/>
                    <a:pt x="4" y="113"/>
                    <a:pt x="10" y="113"/>
                  </a:cubicBezTo>
                  <a:lnTo>
                    <a:pt x="57" y="113"/>
                  </a:lnTo>
                  <a:lnTo>
                    <a:pt x="57" y="136"/>
                  </a:lnTo>
                  <a:lnTo>
                    <a:pt x="31" y="136"/>
                  </a:lnTo>
                  <a:cubicBezTo>
                    <a:pt x="28" y="136"/>
                    <a:pt x="26" y="138"/>
                    <a:pt x="26" y="141"/>
                  </a:cubicBezTo>
                  <a:cubicBezTo>
                    <a:pt x="26" y="143"/>
                    <a:pt x="28" y="146"/>
                    <a:pt x="31" y="146"/>
                  </a:cubicBezTo>
                  <a:lnTo>
                    <a:pt x="135" y="146"/>
                  </a:lnTo>
                  <a:cubicBezTo>
                    <a:pt x="138" y="146"/>
                    <a:pt x="140" y="143"/>
                    <a:pt x="140" y="141"/>
                  </a:cubicBezTo>
                  <a:cubicBezTo>
                    <a:pt x="140" y="138"/>
                    <a:pt x="138" y="136"/>
                    <a:pt x="135" y="136"/>
                  </a:cubicBezTo>
                  <a:lnTo>
                    <a:pt x="109" y="136"/>
                  </a:lnTo>
                  <a:lnTo>
                    <a:pt x="109" y="113"/>
                  </a:lnTo>
                  <a:lnTo>
                    <a:pt x="156" y="113"/>
                  </a:lnTo>
                  <a:cubicBezTo>
                    <a:pt x="162" y="113"/>
                    <a:pt x="166" y="109"/>
                    <a:pt x="166" y="103"/>
                  </a:cubicBezTo>
                  <a:lnTo>
                    <a:pt x="166" y="9"/>
                  </a:lnTo>
                  <a:cubicBezTo>
                    <a:pt x="166" y="4"/>
                    <a:pt x="162" y="0"/>
                    <a:pt x="156" y="0"/>
                  </a:cubicBezTo>
                  <a:close/>
                  <a:moveTo>
                    <a:pt x="99" y="136"/>
                  </a:moveTo>
                  <a:lnTo>
                    <a:pt x="99" y="136"/>
                  </a:lnTo>
                  <a:lnTo>
                    <a:pt x="67" y="136"/>
                  </a:lnTo>
                  <a:lnTo>
                    <a:pt x="67" y="113"/>
                  </a:lnTo>
                  <a:lnTo>
                    <a:pt x="99" y="113"/>
                  </a:lnTo>
                  <a:lnTo>
                    <a:pt x="99" y="136"/>
                  </a:lnTo>
                  <a:close/>
                  <a:moveTo>
                    <a:pt x="156" y="103"/>
                  </a:moveTo>
                  <a:lnTo>
                    <a:pt x="156" y="103"/>
                  </a:lnTo>
                  <a:lnTo>
                    <a:pt x="10" y="103"/>
                  </a:lnTo>
                  <a:lnTo>
                    <a:pt x="10" y="9"/>
                  </a:lnTo>
                  <a:lnTo>
                    <a:pt x="156" y="9"/>
                  </a:lnTo>
                  <a:cubicBezTo>
                    <a:pt x="156" y="105"/>
                    <a:pt x="156" y="103"/>
                    <a:pt x="156" y="103"/>
                  </a:cubicBezTo>
                  <a:close/>
                </a:path>
              </a:pathLst>
            </a:custGeom>
            <a:solidFill>
              <a:srgbClr val="10111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32"/>
            <p:cNvSpPr/>
            <p:nvPr/>
          </p:nvSpPr>
          <p:spPr>
            <a:xfrm>
              <a:off x="895350" y="4492626"/>
              <a:ext cx="288925" cy="290513"/>
            </a:xfrm>
            <a:custGeom>
              <a:avLst/>
              <a:gdLst/>
              <a:ahLst/>
              <a:cxnLst/>
              <a:rect l="l" t="t" r="r" b="b"/>
              <a:pathLst>
                <a:path w="296" h="287" extrusionOk="0">
                  <a:moveTo>
                    <a:pt x="148" y="287"/>
                  </a:moveTo>
                  <a:lnTo>
                    <a:pt x="148" y="287"/>
                  </a:lnTo>
                  <a:cubicBezTo>
                    <a:pt x="66" y="287"/>
                    <a:pt x="0" y="223"/>
                    <a:pt x="0" y="143"/>
                  </a:cubicBezTo>
                  <a:cubicBezTo>
                    <a:pt x="0" y="63"/>
                    <a:pt x="66" y="0"/>
                    <a:pt x="148" y="0"/>
                  </a:cubicBezTo>
                  <a:cubicBezTo>
                    <a:pt x="230" y="0"/>
                    <a:pt x="296" y="63"/>
                    <a:pt x="296" y="143"/>
                  </a:cubicBezTo>
                  <a:cubicBezTo>
                    <a:pt x="296" y="223"/>
                    <a:pt x="230" y="287"/>
                    <a:pt x="148" y="287"/>
                  </a:cubicBezTo>
                  <a:close/>
                  <a:moveTo>
                    <a:pt x="148" y="8"/>
                  </a:moveTo>
                  <a:lnTo>
                    <a:pt x="148" y="8"/>
                  </a:lnTo>
                  <a:cubicBezTo>
                    <a:pt x="71" y="8"/>
                    <a:pt x="9" y="69"/>
                    <a:pt x="9" y="143"/>
                  </a:cubicBezTo>
                  <a:cubicBezTo>
                    <a:pt x="9" y="218"/>
                    <a:pt x="71" y="278"/>
                    <a:pt x="148" y="278"/>
                  </a:cubicBezTo>
                  <a:cubicBezTo>
                    <a:pt x="225" y="278"/>
                    <a:pt x="287" y="218"/>
                    <a:pt x="287" y="143"/>
                  </a:cubicBezTo>
                  <a:cubicBezTo>
                    <a:pt x="287" y="69"/>
                    <a:pt x="225" y="8"/>
                    <a:pt x="148" y="8"/>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Background</a:t>
            </a:r>
            <a:endParaRPr/>
          </a:p>
        </p:txBody>
      </p:sp>
      <p:pic>
        <p:nvPicPr>
          <p:cNvPr id="125" name="Google Shape;125;p15"/>
          <p:cNvPicPr preferRelativeResize="0"/>
          <p:nvPr/>
        </p:nvPicPr>
        <p:blipFill>
          <a:blip r:embed="rId3">
            <a:alphaModFix/>
          </a:blip>
          <a:stretch>
            <a:fillRect/>
          </a:stretch>
        </p:blipFill>
        <p:spPr>
          <a:xfrm>
            <a:off x="1447952" y="1177604"/>
            <a:ext cx="3473075" cy="4912200"/>
          </a:xfrm>
          <a:prstGeom prst="rect">
            <a:avLst/>
          </a:prstGeom>
          <a:noFill/>
          <a:ln w="9525" cap="flat" cmpd="sng">
            <a:solidFill>
              <a:schemeClr val="dk2"/>
            </a:solidFill>
            <a:prstDash val="solid"/>
            <a:round/>
            <a:headEnd type="none" w="sm" len="sm"/>
            <a:tailEnd type="none" w="sm" len="sm"/>
          </a:ln>
        </p:spPr>
      </p:pic>
      <p:pic>
        <p:nvPicPr>
          <p:cNvPr id="126" name="Google Shape;126;p15"/>
          <p:cNvPicPr preferRelativeResize="0"/>
          <p:nvPr/>
        </p:nvPicPr>
        <p:blipFill>
          <a:blip r:embed="rId4">
            <a:alphaModFix/>
          </a:blip>
          <a:stretch>
            <a:fillRect/>
          </a:stretch>
        </p:blipFill>
        <p:spPr>
          <a:xfrm>
            <a:off x="7270975" y="1181025"/>
            <a:ext cx="3473075" cy="490877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Background</a:t>
            </a:r>
            <a:endParaRPr/>
          </a:p>
        </p:txBody>
      </p:sp>
      <p:sp>
        <p:nvSpPr>
          <p:cNvPr id="133" name="Google Shape;133;p16"/>
          <p:cNvSpPr txBox="1">
            <a:spLocks noGrp="1"/>
          </p:cNvSpPr>
          <p:nvPr>
            <p:ph type="body" idx="1"/>
          </p:nvPr>
        </p:nvSpPr>
        <p:spPr>
          <a:xfrm>
            <a:off x="694800" y="1281600"/>
            <a:ext cx="10280400" cy="43512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GB"/>
              <a:t>Good information on the labour market value of different qualifications is essential.</a:t>
            </a:r>
            <a:br>
              <a:rPr lang="en-GB"/>
            </a:br>
            <a:endParaRPr/>
          </a:p>
          <a:p>
            <a:pPr marL="457200" lvl="0" indent="-342900" algn="l" rtl="0">
              <a:spcBef>
                <a:spcPts val="0"/>
              </a:spcBef>
              <a:spcAft>
                <a:spcPts val="0"/>
              </a:spcAft>
              <a:buSzPts val="1800"/>
              <a:buChar char="●"/>
            </a:pPr>
            <a:r>
              <a:rPr lang="en-GB"/>
              <a:t>Many students enrol at least partly in order to acquire skills and qualifications for a career.</a:t>
            </a:r>
            <a:br>
              <a:rPr lang="en-GB"/>
            </a:br>
            <a:endParaRPr/>
          </a:p>
          <a:p>
            <a:pPr marL="457200" lvl="0" indent="-342900" algn="l" rtl="0">
              <a:spcBef>
                <a:spcPts val="0"/>
              </a:spcBef>
              <a:spcAft>
                <a:spcPts val="0"/>
              </a:spcAft>
              <a:buSzPts val="1800"/>
              <a:buChar char="●"/>
            </a:pPr>
            <a:r>
              <a:rPr lang="en-GB"/>
              <a:t>Studying can incur a significant financial burden.</a:t>
            </a:r>
            <a:endParaRPr/>
          </a:p>
          <a:p>
            <a:pPr marL="0" lvl="0" indent="0" algn="l" rtl="0">
              <a:spcBef>
                <a:spcPts val="600"/>
              </a:spcBef>
              <a:spcAft>
                <a:spcPts val="0"/>
              </a:spcAft>
              <a:buClr>
                <a:schemeClr val="dk1"/>
              </a:buClr>
              <a:buSzPts val="1100"/>
              <a:buFont typeface="Arial"/>
              <a:buNone/>
            </a:pPr>
            <a:endParaRPr/>
          </a:p>
          <a:p>
            <a:pPr marL="457200" lvl="0" indent="-342900" algn="l" rtl="0">
              <a:spcBef>
                <a:spcPts val="600"/>
              </a:spcBef>
              <a:spcAft>
                <a:spcPts val="0"/>
              </a:spcAft>
              <a:buSzPts val="1800"/>
              <a:buChar char="●"/>
            </a:pPr>
            <a:r>
              <a:rPr lang="en-GB"/>
              <a:t>Crucial that students are equipped to make informed decisions.</a:t>
            </a:r>
            <a:br>
              <a:rPr lang="en-GB"/>
            </a:br>
            <a:endParaRPr/>
          </a:p>
          <a:p>
            <a:pPr marL="457200" lvl="0" indent="-342900" algn="l" rtl="0">
              <a:spcBef>
                <a:spcPts val="0"/>
              </a:spcBef>
              <a:spcAft>
                <a:spcPts val="0"/>
              </a:spcAft>
              <a:buSzPts val="1800"/>
              <a:buChar char="●"/>
            </a:pPr>
            <a:r>
              <a:rPr lang="en-GB"/>
              <a:t>Benefits all, but particularly the most disadvantaged.</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Our actions</a:t>
            </a:r>
            <a:endParaRPr/>
          </a:p>
        </p:txBody>
      </p:sp>
      <p:sp>
        <p:nvSpPr>
          <p:cNvPr id="140" name="Google Shape;140;p17"/>
          <p:cNvSpPr txBox="1">
            <a:spLocks noGrp="1"/>
          </p:cNvSpPr>
          <p:nvPr>
            <p:ph type="body" idx="1"/>
          </p:nvPr>
        </p:nvSpPr>
        <p:spPr>
          <a:xfrm>
            <a:off x="694800" y="1281600"/>
            <a:ext cx="10566300" cy="4351200"/>
          </a:xfrm>
          <a:prstGeom prst="rect">
            <a:avLst/>
          </a:prstGeom>
        </p:spPr>
        <p:txBody>
          <a:bodyPr spcFirstLastPara="1" wrap="square" lIns="0" tIns="0" rIns="0" bIns="0" anchor="t" anchorCtr="0">
            <a:noAutofit/>
          </a:bodyPr>
          <a:lstStyle/>
          <a:p>
            <a:pPr marL="571500" lvl="0" indent="-457200" algn="l" rtl="0">
              <a:spcBef>
                <a:spcPts val="0"/>
              </a:spcBef>
              <a:spcAft>
                <a:spcPts val="0"/>
              </a:spcAft>
              <a:buSzPts val="1800"/>
              <a:buFont typeface="+mj-lt"/>
              <a:buAutoNum type="arabicPeriod"/>
            </a:pPr>
            <a:r>
              <a:rPr lang="en-GB" dirty="0"/>
              <a:t>Summary report </a:t>
            </a:r>
            <a:endParaRPr dirty="0"/>
          </a:p>
          <a:p>
            <a:pPr marL="1028700" lvl="1" indent="-457200" algn="l" rtl="0">
              <a:spcBef>
                <a:spcPts val="0"/>
              </a:spcBef>
              <a:spcAft>
                <a:spcPts val="0"/>
              </a:spcAft>
              <a:buSzPts val="1800"/>
              <a:buFont typeface="+mj-lt"/>
              <a:buAutoNum type="alphaLcPeriod"/>
            </a:pPr>
            <a:r>
              <a:rPr lang="en-GB" dirty="0"/>
              <a:t>Review of current evidence on labour market outcomes of qualifications in HE and FE</a:t>
            </a:r>
            <a:endParaRPr dirty="0"/>
          </a:p>
          <a:p>
            <a:pPr marL="1028700" lvl="1" indent="-457200" algn="l" rtl="0">
              <a:spcBef>
                <a:spcPts val="0"/>
              </a:spcBef>
              <a:spcAft>
                <a:spcPts val="0"/>
              </a:spcAft>
              <a:buSzPts val="1800"/>
              <a:buFont typeface="+mj-lt"/>
              <a:buAutoNum type="alphaLcPeriod"/>
            </a:pPr>
            <a:r>
              <a:rPr lang="en-GB" dirty="0"/>
              <a:t>Identification of key gaps in the literature</a:t>
            </a:r>
            <a:endParaRPr dirty="0"/>
          </a:p>
          <a:p>
            <a:pPr marL="1028700" lvl="1" indent="-457200" algn="l" rtl="0">
              <a:spcBef>
                <a:spcPts val="0"/>
              </a:spcBef>
              <a:spcAft>
                <a:spcPts val="0"/>
              </a:spcAft>
              <a:buSzPts val="1800"/>
              <a:buFont typeface="+mj-lt"/>
              <a:buAutoNum type="alphaLcPeriod"/>
            </a:pPr>
            <a:r>
              <a:rPr lang="en-GB" dirty="0"/>
              <a:t>Exploratory analysis comparing value-add of HE institutions and their performance against selected access metrics</a:t>
            </a:r>
            <a:endParaRPr dirty="0"/>
          </a:p>
          <a:p>
            <a:pPr lvl="0" indent="-457200" algn="l" rtl="0">
              <a:spcBef>
                <a:spcPts val="600"/>
              </a:spcBef>
              <a:spcAft>
                <a:spcPts val="0"/>
              </a:spcAft>
              <a:buFont typeface="+mj-lt"/>
              <a:buAutoNum type="arabicPeriod"/>
            </a:pPr>
            <a:endParaRPr dirty="0"/>
          </a:p>
          <a:p>
            <a:pPr marL="571500" lvl="0" indent="-457200" algn="l" rtl="0">
              <a:spcBef>
                <a:spcPts val="600"/>
              </a:spcBef>
              <a:spcAft>
                <a:spcPts val="0"/>
              </a:spcAft>
              <a:buSzPts val="1800"/>
              <a:buFont typeface="+mj-lt"/>
              <a:buAutoNum type="arabicPeriod"/>
            </a:pPr>
            <a:r>
              <a:rPr lang="en-GB" dirty="0"/>
              <a:t>Review of currently available information about labour market outcomes</a:t>
            </a:r>
            <a:endParaRPr dirty="0"/>
          </a:p>
          <a:p>
            <a:pPr lvl="0" indent="-457200" algn="l" rtl="0">
              <a:spcBef>
                <a:spcPts val="600"/>
              </a:spcBef>
              <a:spcAft>
                <a:spcPts val="0"/>
              </a:spcAft>
              <a:buFont typeface="+mj-lt"/>
              <a:buAutoNum type="arabicPeriod"/>
            </a:pPr>
            <a:endParaRPr dirty="0"/>
          </a:p>
          <a:p>
            <a:pPr marL="571500" lvl="0" indent="-457200" algn="l" rtl="0">
              <a:spcBef>
                <a:spcPts val="600"/>
              </a:spcBef>
              <a:spcAft>
                <a:spcPts val="0"/>
              </a:spcAft>
              <a:buSzPts val="1800"/>
              <a:buFont typeface="+mj-lt"/>
              <a:buAutoNum type="arabicPeriod"/>
            </a:pPr>
            <a:r>
              <a:rPr lang="en-GB" dirty="0"/>
              <a:t>Surveys</a:t>
            </a:r>
            <a:endParaRPr dirty="0"/>
          </a:p>
          <a:p>
            <a:pPr marL="1028700" lvl="1" indent="-457200" algn="l" rtl="0">
              <a:spcBef>
                <a:spcPts val="0"/>
              </a:spcBef>
              <a:spcAft>
                <a:spcPts val="0"/>
              </a:spcAft>
              <a:buSzPts val="1800"/>
              <a:buFont typeface="+mj-lt"/>
              <a:buAutoNum type="alphaLcPeriod"/>
            </a:pPr>
            <a:r>
              <a:rPr lang="en-GB" dirty="0"/>
              <a:t>Whether students accessed information on labour market outcomes</a:t>
            </a:r>
            <a:endParaRPr dirty="0"/>
          </a:p>
          <a:p>
            <a:pPr marL="1028700" lvl="1" indent="-457200" algn="l" rtl="0">
              <a:spcBef>
                <a:spcPts val="0"/>
              </a:spcBef>
              <a:spcAft>
                <a:spcPts val="0"/>
              </a:spcAft>
              <a:buSzPts val="1800"/>
              <a:buFont typeface="+mj-lt"/>
              <a:buAutoNum type="alphaLcPeriod"/>
            </a:pPr>
            <a:r>
              <a:rPr lang="en-GB" dirty="0"/>
              <a:t>Who influenced their choice of qualification</a:t>
            </a:r>
          </a:p>
          <a:p>
            <a:pPr marL="571500" lvl="1" indent="0" algn="l" rtl="0">
              <a:spcBef>
                <a:spcPts val="0"/>
              </a:spcBef>
              <a:spcAft>
                <a:spcPts val="0"/>
              </a:spcAft>
              <a:buSzPts val="1800"/>
              <a:buNone/>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 calcmode="lin" valueType="num">
                                      <p:cBhvr additive="base">
                                        <p:cTn id="7" dur="1"/>
                                        <p:tgtEl>
                                          <p:spTgt spid="1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 calcmode="lin" valueType="num">
                                      <p:cBhvr additive="base">
                                        <p:cTn id="12" dur="1"/>
                                        <p:tgtEl>
                                          <p:spTgt spid="14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 calcmode="lin" valueType="num">
                                      <p:cBhvr additive="base">
                                        <p:cTn id="17" dur="1"/>
                                        <p:tgtEl>
                                          <p:spTgt spid="14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 calcmode="lin" valueType="num">
                                      <p:cBhvr additive="base">
                                        <p:cTn id="22" dur="1"/>
                                        <p:tgtEl>
                                          <p:spTgt spid="14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0">
                                            <p:txEl>
                                              <p:pRg st="5" end="5"/>
                                            </p:txEl>
                                          </p:spTgt>
                                        </p:tgtEl>
                                        <p:attrNameLst>
                                          <p:attrName>style.visibility</p:attrName>
                                        </p:attrNameLst>
                                      </p:cBhvr>
                                      <p:to>
                                        <p:strVal val="visible"/>
                                      </p:to>
                                    </p:set>
                                    <p:anim calcmode="lin" valueType="num">
                                      <p:cBhvr additive="base">
                                        <p:cTn id="27" dur="1"/>
                                        <p:tgtEl>
                                          <p:spTgt spid="14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40">
                                            <p:txEl>
                                              <p:pRg st="7" end="7"/>
                                            </p:txEl>
                                          </p:spTgt>
                                        </p:tgtEl>
                                        <p:attrNameLst>
                                          <p:attrName>style.visibility</p:attrName>
                                        </p:attrNameLst>
                                      </p:cBhvr>
                                      <p:to>
                                        <p:strVal val="visible"/>
                                      </p:to>
                                    </p:set>
                                    <p:anim calcmode="lin" valueType="num">
                                      <p:cBhvr additive="base">
                                        <p:cTn id="32" dur="1"/>
                                        <p:tgtEl>
                                          <p:spTgt spid="140">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0">
                                            <p:txEl>
                                              <p:pRg st="8" end="8"/>
                                            </p:txEl>
                                          </p:spTgt>
                                        </p:tgtEl>
                                        <p:attrNameLst>
                                          <p:attrName>style.visibility</p:attrName>
                                        </p:attrNameLst>
                                      </p:cBhvr>
                                      <p:to>
                                        <p:strVal val="visible"/>
                                      </p:to>
                                    </p:set>
                                    <p:anim calcmode="lin" valueType="num">
                                      <p:cBhvr additive="base">
                                        <p:cTn id="37" dur="1"/>
                                        <p:tgtEl>
                                          <p:spTgt spid="140">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40">
                                            <p:txEl>
                                              <p:pRg st="9" end="9"/>
                                            </p:txEl>
                                          </p:spTgt>
                                        </p:tgtEl>
                                        <p:attrNameLst>
                                          <p:attrName>style.visibility</p:attrName>
                                        </p:attrNameLst>
                                      </p:cBhvr>
                                      <p:to>
                                        <p:strVal val="visible"/>
                                      </p:to>
                                    </p:set>
                                    <p:anim calcmode="lin" valueType="num">
                                      <p:cBhvr additive="base">
                                        <p:cTn id="42" dur="1"/>
                                        <p:tgtEl>
                                          <p:spTgt spid="140">
                                            <p:txEl>
                                              <p:pRg st="9" end="9"/>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Summary report </a:t>
            </a:r>
            <a:endParaRPr/>
          </a:p>
        </p:txBody>
      </p:sp>
      <p:sp>
        <p:nvSpPr>
          <p:cNvPr id="147" name="Google Shape;147;p18"/>
          <p:cNvSpPr txBox="1">
            <a:spLocks noGrp="1"/>
          </p:cNvSpPr>
          <p:nvPr>
            <p:ph type="body" idx="1"/>
          </p:nvPr>
        </p:nvSpPr>
        <p:spPr>
          <a:xfrm>
            <a:off x="694800" y="1281600"/>
            <a:ext cx="6780000" cy="43512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GB"/>
              <a:t>Focused on value-add, not just raw earnings.</a:t>
            </a:r>
            <a:br>
              <a:rPr lang="en-GB"/>
            </a:br>
            <a:endParaRPr/>
          </a:p>
          <a:p>
            <a:pPr marL="457200" lvl="0" indent="-342900" algn="l" rtl="0">
              <a:spcBef>
                <a:spcPts val="0"/>
              </a:spcBef>
              <a:spcAft>
                <a:spcPts val="0"/>
              </a:spcAft>
              <a:buSzPts val="1800"/>
              <a:buChar char="●"/>
            </a:pPr>
            <a:r>
              <a:rPr lang="en-GB"/>
              <a:t>Value-add accounts for individual characteristics.</a:t>
            </a:r>
            <a:br>
              <a:rPr lang="en-GB"/>
            </a:br>
            <a:endParaRPr/>
          </a:p>
          <a:p>
            <a:pPr marL="457200" lvl="0" indent="-342900" algn="l" rtl="0">
              <a:spcBef>
                <a:spcPts val="0"/>
              </a:spcBef>
              <a:spcAft>
                <a:spcPts val="0"/>
              </a:spcAft>
              <a:buSzPts val="1800"/>
              <a:buChar char="●"/>
            </a:pPr>
            <a:r>
              <a:rPr lang="en-GB"/>
              <a:t>Not a full review of all available literature on this subject - a first step.</a:t>
            </a:r>
            <a:br>
              <a:rPr lang="en-GB"/>
            </a:br>
            <a:endParaRPr/>
          </a:p>
          <a:p>
            <a:pPr marL="457200" lvl="0" indent="-342900" algn="l" rtl="0">
              <a:spcBef>
                <a:spcPts val="0"/>
              </a:spcBef>
              <a:spcAft>
                <a:spcPts val="0"/>
              </a:spcAft>
              <a:buSzPts val="1800"/>
              <a:buChar char="●"/>
            </a:pPr>
            <a:r>
              <a:rPr lang="en-GB"/>
              <a:t>Used studies based on LEO data - administrative data is less prone to selection bias than survey-based studies.</a:t>
            </a:r>
            <a:br>
              <a:rPr lang="en-GB"/>
            </a:br>
            <a:endParaRPr/>
          </a:p>
          <a:p>
            <a:pPr marL="457200" lvl="0" indent="-342900" algn="l" rtl="0">
              <a:spcBef>
                <a:spcPts val="0"/>
              </a:spcBef>
              <a:spcAft>
                <a:spcPts val="0"/>
              </a:spcAft>
              <a:buSzPts val="1800"/>
              <a:buChar char="●"/>
            </a:pPr>
            <a:r>
              <a:rPr lang="en-GB"/>
              <a:t>Lots of factors can’t be easily measured - e.g. interests, job and life satisfaction. </a:t>
            </a:r>
            <a:endParaRPr/>
          </a:p>
        </p:txBody>
      </p:sp>
      <p:pic>
        <p:nvPicPr>
          <p:cNvPr id="148" name="Google Shape;148;p18"/>
          <p:cNvPicPr preferRelativeResize="0"/>
          <p:nvPr/>
        </p:nvPicPr>
        <p:blipFill>
          <a:blip r:embed="rId3">
            <a:alphaModFix/>
          </a:blip>
          <a:stretch>
            <a:fillRect/>
          </a:stretch>
        </p:blipFill>
        <p:spPr>
          <a:xfrm>
            <a:off x="8005807" y="800600"/>
            <a:ext cx="3416516" cy="483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719846" y="1142150"/>
            <a:ext cx="9938400" cy="1017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400"/>
              <a:buFont typeface="Arial"/>
              <a:buNone/>
            </a:pPr>
            <a:r>
              <a:rPr lang="en-GB"/>
              <a:t>Higher Education</a:t>
            </a:r>
            <a:endParaRPr/>
          </a:p>
        </p:txBody>
      </p:sp>
      <p:sp>
        <p:nvSpPr>
          <p:cNvPr id="154" name="Google Shape;154;p19"/>
          <p:cNvSpPr txBox="1">
            <a:spLocks noGrp="1"/>
          </p:cNvSpPr>
          <p:nvPr>
            <p:ph type="subTitle" idx="1"/>
          </p:nvPr>
        </p:nvSpPr>
        <p:spPr>
          <a:xfrm>
            <a:off x="719846" y="2873461"/>
            <a:ext cx="9938400" cy="91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en-GB"/>
              <a:t>Key 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0"/>
          <p:cNvPicPr preferRelativeResize="0"/>
          <p:nvPr/>
        </p:nvPicPr>
        <p:blipFill>
          <a:blip r:embed="rId3">
            <a:alphaModFix/>
          </a:blip>
          <a:stretch>
            <a:fillRect/>
          </a:stretch>
        </p:blipFill>
        <p:spPr>
          <a:xfrm>
            <a:off x="695325" y="1341450"/>
            <a:ext cx="7648482" cy="5092676"/>
          </a:xfrm>
          <a:prstGeom prst="rect">
            <a:avLst/>
          </a:prstGeom>
          <a:noFill/>
          <a:ln>
            <a:noFill/>
          </a:ln>
        </p:spPr>
      </p:pic>
      <p:sp>
        <p:nvSpPr>
          <p:cNvPr id="161" name="Google Shape;161;p20"/>
          <p:cNvSpPr txBox="1">
            <a:spLocks noGrp="1"/>
          </p:cNvSpPr>
          <p:nvPr>
            <p:ph type="title"/>
          </p:nvPr>
        </p:nvSpPr>
        <p:spPr>
          <a:xfrm>
            <a:off x="702718" y="619582"/>
            <a:ext cx="10786500" cy="721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Arial"/>
              <a:buNone/>
            </a:pPr>
            <a:r>
              <a:rPr lang="en-GB" sz="2500"/>
              <a:t>Variation in value-add between HE institutions</a:t>
            </a:r>
            <a:endParaRPr sz="2500"/>
          </a:p>
        </p:txBody>
      </p:sp>
      <p:sp>
        <p:nvSpPr>
          <p:cNvPr id="162" name="Google Shape;162;p20"/>
          <p:cNvSpPr txBox="1"/>
          <p:nvPr/>
        </p:nvSpPr>
        <p:spPr>
          <a:xfrm>
            <a:off x="8958275" y="1172275"/>
            <a:ext cx="3000000" cy="480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1"/>
                </a:solidFill>
              </a:rPr>
              <a:t>● </a:t>
            </a:r>
            <a:r>
              <a:rPr lang="en-GB" sz="2400">
                <a:solidFill>
                  <a:schemeClr val="dk1"/>
                </a:solidFill>
              </a:rPr>
              <a:t>Russell Group unis tend to have the highest value-add</a:t>
            </a:r>
            <a:br>
              <a:rPr lang="en-GB" sz="2400">
                <a:solidFill>
                  <a:schemeClr val="dk1"/>
                </a:solidFill>
              </a:rPr>
            </a:br>
            <a:endParaRPr sz="2400">
              <a:solidFill>
                <a:schemeClr val="dk1"/>
              </a:solidFill>
            </a:endParaRPr>
          </a:p>
          <a:p>
            <a:pPr marL="0" lvl="0" indent="0" algn="l" rtl="0">
              <a:lnSpc>
                <a:spcPct val="115000"/>
              </a:lnSpc>
              <a:spcBef>
                <a:spcPts val="0"/>
              </a:spcBef>
              <a:spcAft>
                <a:spcPts val="0"/>
              </a:spcAft>
              <a:buNone/>
            </a:pPr>
            <a:r>
              <a:rPr lang="en-GB" sz="1800">
                <a:solidFill>
                  <a:schemeClr val="dk1"/>
                </a:solidFill>
              </a:rPr>
              <a:t>● </a:t>
            </a:r>
            <a:r>
              <a:rPr lang="en-GB" sz="2400">
                <a:solidFill>
                  <a:schemeClr val="dk1"/>
                </a:solidFill>
              </a:rPr>
              <a:t>Then Pre-1992 unis</a:t>
            </a:r>
            <a:br>
              <a:rPr lang="en-GB" sz="2400">
                <a:solidFill>
                  <a:schemeClr val="dk1"/>
                </a:solidFill>
              </a:rPr>
            </a:br>
            <a:endParaRPr sz="2400">
              <a:solidFill>
                <a:schemeClr val="dk1"/>
              </a:solidFill>
            </a:endParaRPr>
          </a:p>
          <a:p>
            <a:pPr marL="0" lvl="0" indent="0" algn="l" rtl="0">
              <a:lnSpc>
                <a:spcPct val="115000"/>
              </a:lnSpc>
              <a:spcBef>
                <a:spcPts val="0"/>
              </a:spcBef>
              <a:spcAft>
                <a:spcPts val="0"/>
              </a:spcAft>
              <a:buNone/>
            </a:pPr>
            <a:r>
              <a:rPr lang="en-GB" sz="1800">
                <a:solidFill>
                  <a:schemeClr val="dk1"/>
                </a:solidFill>
              </a:rPr>
              <a:t>● </a:t>
            </a:r>
            <a:r>
              <a:rPr lang="en-GB" sz="2400">
                <a:solidFill>
                  <a:schemeClr val="dk1"/>
                </a:solidFill>
              </a:rPr>
              <a:t>Post-1992 and ‘Other’ unis tend to have lower value-add</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702718" y="619582"/>
            <a:ext cx="10786500" cy="721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Arial"/>
              <a:buNone/>
            </a:pPr>
            <a:r>
              <a:rPr lang="en-GB" sz="2500"/>
              <a:t>Variation in value-add between HE subjects</a:t>
            </a:r>
            <a:endParaRPr sz="2500"/>
          </a:p>
        </p:txBody>
      </p:sp>
      <p:pic>
        <p:nvPicPr>
          <p:cNvPr id="169" name="Google Shape;169;p21"/>
          <p:cNvPicPr preferRelativeResize="0"/>
          <p:nvPr/>
        </p:nvPicPr>
        <p:blipFill>
          <a:blip r:embed="rId3">
            <a:alphaModFix/>
          </a:blip>
          <a:stretch>
            <a:fillRect/>
          </a:stretch>
        </p:blipFill>
        <p:spPr>
          <a:xfrm>
            <a:off x="702725" y="1341457"/>
            <a:ext cx="7817727" cy="5211818"/>
          </a:xfrm>
          <a:prstGeom prst="rect">
            <a:avLst/>
          </a:prstGeom>
          <a:noFill/>
          <a:ln>
            <a:noFill/>
          </a:ln>
        </p:spPr>
      </p:pic>
      <p:sp>
        <p:nvSpPr>
          <p:cNvPr id="170" name="Google Shape;170;p21"/>
          <p:cNvSpPr txBox="1"/>
          <p:nvPr/>
        </p:nvSpPr>
        <p:spPr>
          <a:xfrm>
            <a:off x="8856350" y="1341450"/>
            <a:ext cx="3000000" cy="4094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Char char="●"/>
            </a:pPr>
            <a:r>
              <a:rPr lang="en-GB" sz="2400"/>
              <a:t>STEM (science, technology, engineering and mathematics) and LEM (law, economics and management) subjects generally have higher value-add</a:t>
            </a:r>
            <a:endParaRPr sz="2400"/>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710118" y="459232"/>
            <a:ext cx="10786500" cy="72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The problem for social mobility</a:t>
            </a:r>
            <a:endParaRPr/>
          </a:p>
        </p:txBody>
      </p:sp>
      <p:pic>
        <p:nvPicPr>
          <p:cNvPr id="177" name="Google Shape;177;p22"/>
          <p:cNvPicPr preferRelativeResize="0"/>
          <p:nvPr/>
        </p:nvPicPr>
        <p:blipFill>
          <a:blip r:embed="rId3">
            <a:alphaModFix/>
          </a:blip>
          <a:stretch>
            <a:fillRect/>
          </a:stretch>
        </p:blipFill>
        <p:spPr>
          <a:xfrm>
            <a:off x="595825" y="1181025"/>
            <a:ext cx="8407824" cy="50966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SMC">
      <a:dk1>
        <a:srgbClr val="000000"/>
      </a:dk1>
      <a:lt1>
        <a:srgbClr val="FFFFFF"/>
      </a:lt1>
      <a:dk2>
        <a:srgbClr val="000000"/>
      </a:dk2>
      <a:lt2>
        <a:srgbClr val="FFFFFF"/>
      </a:lt2>
      <a:accent1>
        <a:srgbClr val="EB652E"/>
      </a:accent1>
      <a:accent2>
        <a:srgbClr val="0F265C"/>
      </a:accent2>
      <a:accent3>
        <a:srgbClr val="3C3C3B"/>
      </a:accent3>
      <a:accent4>
        <a:srgbClr val="D4006D"/>
      </a:accent4>
      <a:accent5>
        <a:srgbClr val="1A9EDA"/>
      </a:accent5>
      <a:accent6>
        <a:srgbClr val="009B52"/>
      </a:accent6>
      <a:hlink>
        <a:srgbClr val="0F265C"/>
      </a:hlink>
      <a:folHlink>
        <a:srgbClr val="1A9E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SMC">
      <a:dk1>
        <a:srgbClr val="000000"/>
      </a:dk1>
      <a:lt1>
        <a:srgbClr val="FFFFFF"/>
      </a:lt1>
      <a:dk2>
        <a:srgbClr val="000000"/>
      </a:dk2>
      <a:lt2>
        <a:srgbClr val="FFFFFF"/>
      </a:lt2>
      <a:accent1>
        <a:srgbClr val="EB652E"/>
      </a:accent1>
      <a:accent2>
        <a:srgbClr val="0F265C"/>
      </a:accent2>
      <a:accent3>
        <a:srgbClr val="3C3C3B"/>
      </a:accent3>
      <a:accent4>
        <a:srgbClr val="D4006D"/>
      </a:accent4>
      <a:accent5>
        <a:srgbClr val="1A9EDA"/>
      </a:accent5>
      <a:accent6>
        <a:srgbClr val="009B52"/>
      </a:accent6>
      <a:hlink>
        <a:srgbClr val="0F265C"/>
      </a:hlink>
      <a:folHlink>
        <a:srgbClr val="1A9E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2465</Words>
  <Application>Microsoft Office PowerPoint</Application>
  <PresentationFormat>Widescreen</PresentationFormat>
  <Paragraphs>214</Paragraphs>
  <Slides>19</Slides>
  <Notes>19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Office Theme</vt:lpstr>
      <vt:lpstr>Alun Francis OBE  Interim Chair of the Social Mobility Commission</vt:lpstr>
      <vt:lpstr>Background</vt:lpstr>
      <vt:lpstr>Background</vt:lpstr>
      <vt:lpstr>Our actions</vt:lpstr>
      <vt:lpstr>Summary report </vt:lpstr>
      <vt:lpstr>Higher Education</vt:lpstr>
      <vt:lpstr>Variation in value-add between HE institutions</vt:lpstr>
      <vt:lpstr>Variation in value-add between HE subjects</vt:lpstr>
      <vt:lpstr>The problem for social mobility</vt:lpstr>
      <vt:lpstr>Further Education</vt:lpstr>
      <vt:lpstr>Increased earnings compared to a similar learner with a qualification at the previous level</vt:lpstr>
      <vt:lpstr>Variation in value-add between subject areas</vt:lpstr>
      <vt:lpstr>Availability of information</vt:lpstr>
      <vt:lpstr>Surveys</vt:lpstr>
      <vt:lpstr>Respondents prioritise their interest when considering study</vt:lpstr>
      <vt:lpstr>Many sixth form students don’t know that salary information is available</vt:lpstr>
      <vt:lpstr>4. The most popular source of information about salaries is from institutions' websites</vt:lpstr>
      <vt:lpstr>What can we do?</vt:lpstr>
      <vt:lpstr>Thank you for joining us  We welcome questions and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Alun Francis OBE  Interim Chair of the Social Mobility Commission</dc:title>
  <dc:creator>Felicity Hallam</dc:creator>
  <cp:lastModifiedBy>Felicity Hallam</cp:lastModifiedBy>
  <cp:revision>2</cp:revision>
  <dcterms:modified xsi:type="dcterms:W3CDTF">2023-02-24T15:08:08Z</dcterms:modified>
</cp:coreProperties>
</file>